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al Bold" panose="020B0704020202020204" pitchFamily="34" charset="0"/>
      <p:regular r:id="rId15"/>
      <p:bold r:id="rId16"/>
    </p:embeddedFont>
    <p:embeddedFont>
      <p:font typeface="Garet Bold" panose="020B0604020202020204" charset="0"/>
      <p:regular r:id="rId17"/>
    </p:embeddedFont>
    <p:embeddedFont>
      <p:font typeface="IBM Plex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61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09-Aug-24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09-Aug-24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09-Aug-24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09-Aug-24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09-Aug-24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09-Aug-24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09-Aug-24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0" y="6524583"/>
            <a:ext cx="18288000" cy="3762417"/>
            <a:chOff x="0" y="0"/>
            <a:chExt cx="24384000" cy="5016556"/>
          </a:xfrm>
        </p:grpSpPr>
        <p:pic>
          <p:nvPicPr>
            <p:cNvPr id="3" name="Picture 3"/>
            <p:cNvPicPr>
              <a:picLocks noChangeAspect="1"/>
            </p:cNvPicPr>
            <p:nvPr/>
          </p:nvPicPr>
          <p:blipFill>
            <a:blip r:embed="rId2"/>
            <a:srcRect t="46215" b="22905"/>
            <a:stretch>
              <a:fillRect/>
            </a:stretch>
          </p:blipFill>
          <p:spPr>
            <a:xfrm>
              <a:off x="0" y="0"/>
              <a:ext cx="24384000" cy="5016556"/>
            </a:xfrm>
            <a:prstGeom prst="rect">
              <a:avLst/>
            </a:prstGeom>
          </p:spPr>
        </p:pic>
      </p:grpSp>
      <p:grpSp>
        <p:nvGrpSpPr>
          <p:cNvPr id="4" name="Group 4"/>
          <p:cNvGrpSpPr/>
          <p:nvPr/>
        </p:nvGrpSpPr>
        <p:grpSpPr>
          <a:xfrm>
            <a:off x="3069618" y="1897967"/>
            <a:ext cx="11584389" cy="2767989"/>
            <a:chOff x="0" y="0"/>
            <a:chExt cx="15445852" cy="3690652"/>
          </a:xfrm>
        </p:grpSpPr>
        <p:sp>
          <p:nvSpPr>
            <p:cNvPr id="5" name="Freeform 5"/>
            <p:cNvSpPr/>
            <p:nvPr/>
          </p:nvSpPr>
          <p:spPr>
            <a:xfrm>
              <a:off x="7088535" y="0"/>
              <a:ext cx="1268782" cy="1122384"/>
            </a:xfrm>
            <a:custGeom>
              <a:avLst/>
              <a:gdLst/>
              <a:ahLst/>
              <a:cxnLst/>
              <a:rect l="l" t="t" r="r" b="b"/>
              <a:pathLst>
                <a:path w="1268782" h="1122384">
                  <a:moveTo>
                    <a:pt x="0" y="0"/>
                  </a:moveTo>
                  <a:lnTo>
                    <a:pt x="1268782" y="0"/>
                  </a:lnTo>
                  <a:lnTo>
                    <a:pt x="1268782" y="1122384"/>
                  </a:lnTo>
                  <a:lnTo>
                    <a:pt x="0" y="1122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55096" y="1286497"/>
              <a:ext cx="15135660" cy="1595754"/>
            </a:xfrm>
            <a:prstGeom prst="rect">
              <a:avLst/>
            </a:prstGeom>
          </p:spPr>
          <p:txBody>
            <a:bodyPr lIns="0" tIns="0" rIns="0" bIns="0" rtlCol="0" anchor="t">
              <a:spAutoFit/>
            </a:bodyPr>
            <a:lstStyle/>
            <a:p>
              <a:pPr algn="ctr">
                <a:lnSpc>
                  <a:spcPts val="9240"/>
                </a:lnSpc>
              </a:pPr>
              <a:r>
                <a:rPr lang="en-US" sz="6600" spc="528">
                  <a:solidFill>
                    <a:srgbClr val="FF914D"/>
                  </a:solidFill>
                  <a:latin typeface="Arial Bold"/>
                  <a:ea typeface="Arial Bold"/>
                  <a:cs typeface="Arial Bold"/>
                  <a:sym typeface="Arial Bold"/>
                </a:rPr>
                <a:t>PIZZA SALES ANALYSIS</a:t>
              </a:r>
            </a:p>
          </p:txBody>
        </p:sp>
        <p:sp>
          <p:nvSpPr>
            <p:cNvPr id="7" name="TextBox 7"/>
            <p:cNvSpPr txBox="1"/>
            <p:nvPr/>
          </p:nvSpPr>
          <p:spPr>
            <a:xfrm>
              <a:off x="0" y="2862991"/>
              <a:ext cx="15445852" cy="827661"/>
            </a:xfrm>
            <a:prstGeom prst="rect">
              <a:avLst/>
            </a:prstGeom>
          </p:spPr>
          <p:txBody>
            <a:bodyPr lIns="0" tIns="0" rIns="0" bIns="0" rtlCol="0" anchor="t">
              <a:spAutoFit/>
            </a:bodyPr>
            <a:lstStyle/>
            <a:p>
              <a:pPr algn="ctr">
                <a:lnSpc>
                  <a:spcPts val="5291"/>
                </a:lnSpc>
              </a:pPr>
              <a:endParaRPr/>
            </a:p>
          </p:txBody>
        </p:sp>
      </p:grpSp>
      <p:sp>
        <p:nvSpPr>
          <p:cNvPr id="8" name="TextBox 8"/>
          <p:cNvSpPr txBox="1"/>
          <p:nvPr/>
        </p:nvSpPr>
        <p:spPr>
          <a:xfrm>
            <a:off x="6751460" y="4226350"/>
            <a:ext cx="5811217" cy="389255"/>
          </a:xfrm>
          <a:prstGeom prst="rect">
            <a:avLst/>
          </a:prstGeom>
        </p:spPr>
        <p:txBody>
          <a:bodyPr lIns="0" tIns="0" rIns="0" bIns="0" rtlCol="0" anchor="t">
            <a:spAutoFit/>
          </a:bodyPr>
          <a:lstStyle/>
          <a:p>
            <a:pPr algn="ctr">
              <a:lnSpc>
                <a:spcPts val="3220"/>
              </a:lnSpc>
            </a:pPr>
            <a:r>
              <a:rPr lang="en-US" sz="2300" spc="204">
                <a:solidFill>
                  <a:srgbClr val="FFDE59"/>
                </a:solidFill>
                <a:latin typeface="Garet Bold"/>
                <a:ea typeface="Garet Bold"/>
                <a:cs typeface="Garet Bold"/>
                <a:sym typeface="Garet Bold"/>
              </a:rPr>
              <a:t>by : Vipin Karunakaran</a:t>
            </a:r>
          </a:p>
        </p:txBody>
      </p:sp>
      <p:sp>
        <p:nvSpPr>
          <p:cNvPr id="9" name="Freeform 9"/>
          <p:cNvSpPr/>
          <p:nvPr/>
        </p:nvSpPr>
        <p:spPr>
          <a:xfrm>
            <a:off x="-281909" y="0"/>
            <a:ext cx="1516897" cy="1028700"/>
          </a:xfrm>
          <a:custGeom>
            <a:avLst/>
            <a:gdLst/>
            <a:ahLst/>
            <a:cxnLst/>
            <a:rect l="l" t="t" r="r" b="b"/>
            <a:pathLst>
              <a:path w="1516897" h="1028700">
                <a:moveTo>
                  <a:pt x="0" y="0"/>
                </a:moveTo>
                <a:lnTo>
                  <a:pt x="1516897" y="0"/>
                </a:lnTo>
                <a:lnTo>
                  <a:pt x="1516897"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7259300" y="0"/>
            <a:ext cx="1504166" cy="1020067"/>
          </a:xfrm>
          <a:custGeom>
            <a:avLst/>
            <a:gdLst/>
            <a:ahLst/>
            <a:cxnLst/>
            <a:rect l="l" t="t" r="r" b="b"/>
            <a:pathLst>
              <a:path w="1504166" h="1020067">
                <a:moveTo>
                  <a:pt x="0" y="0"/>
                </a:moveTo>
                <a:lnTo>
                  <a:pt x="1504166" y="0"/>
                </a:lnTo>
                <a:lnTo>
                  <a:pt x="1504166" y="1020067"/>
                </a:lnTo>
                <a:lnTo>
                  <a:pt x="0" y="10200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3658618" y="6486483"/>
            <a:ext cx="5811217" cy="339725"/>
          </a:xfrm>
          <a:prstGeom prst="rect">
            <a:avLst/>
          </a:prstGeom>
        </p:spPr>
        <p:txBody>
          <a:bodyPr lIns="0" tIns="0" rIns="0" bIns="0" rtlCol="0" anchor="t">
            <a:spAutoFit/>
          </a:bodyPr>
          <a:lstStyle/>
          <a:p>
            <a:pPr algn="ctr">
              <a:lnSpc>
                <a:spcPts val="2800"/>
              </a:lnSpc>
            </a:pPr>
            <a:r>
              <a:rPr lang="en-US" sz="2000" spc="178">
                <a:solidFill>
                  <a:srgbClr val="FFDE59"/>
                </a:solidFill>
                <a:latin typeface="Garet Bold"/>
                <a:ea typeface="Garet Bold"/>
                <a:cs typeface="Garet Bold"/>
                <a:sym typeface="Garet Bold"/>
              </a:rPr>
              <a:t>Tool :- POWER 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92487" y="7936150"/>
            <a:ext cx="9640581" cy="4522127"/>
            <a:chOff x="0" y="0"/>
            <a:chExt cx="12854108" cy="6029502"/>
          </a:xfrm>
        </p:grpSpPr>
        <p:pic>
          <p:nvPicPr>
            <p:cNvPr id="3" name="Picture 3"/>
            <p:cNvPicPr>
              <a:picLocks noChangeAspect="1"/>
            </p:cNvPicPr>
            <p:nvPr/>
          </p:nvPicPr>
          <p:blipFill>
            <a:blip r:embed="rId2"/>
            <a:srcRect t="14797" b="14797"/>
            <a:stretch>
              <a:fillRect/>
            </a:stretch>
          </p:blipFill>
          <p:spPr>
            <a:xfrm>
              <a:off x="0" y="0"/>
              <a:ext cx="12854108" cy="6029502"/>
            </a:xfrm>
            <a:prstGeom prst="rect">
              <a:avLst/>
            </a:prstGeom>
          </p:spPr>
        </p:pic>
      </p:grpSp>
      <p:grpSp>
        <p:nvGrpSpPr>
          <p:cNvPr id="4" name="Group 4"/>
          <p:cNvGrpSpPr/>
          <p:nvPr/>
        </p:nvGrpSpPr>
        <p:grpSpPr>
          <a:xfrm>
            <a:off x="9448094" y="7936150"/>
            <a:ext cx="11686408" cy="3069146"/>
            <a:chOff x="0" y="0"/>
            <a:chExt cx="15581877" cy="4092194"/>
          </a:xfrm>
        </p:grpSpPr>
        <p:pic>
          <p:nvPicPr>
            <p:cNvPr id="5" name="Picture 5"/>
            <p:cNvPicPr>
              <a:picLocks noChangeAspect="1"/>
            </p:cNvPicPr>
            <p:nvPr/>
          </p:nvPicPr>
          <p:blipFill>
            <a:blip r:embed="rId3"/>
            <a:srcRect t="37508" b="37508"/>
            <a:stretch>
              <a:fillRect/>
            </a:stretch>
          </p:blipFill>
          <p:spPr>
            <a:xfrm>
              <a:off x="0" y="0"/>
              <a:ext cx="15581877" cy="4092194"/>
            </a:xfrm>
            <a:prstGeom prst="rect">
              <a:avLst/>
            </a:prstGeom>
          </p:spPr>
        </p:pic>
      </p:grpSp>
      <p:sp>
        <p:nvSpPr>
          <p:cNvPr id="6" name="Freeform 6"/>
          <p:cNvSpPr/>
          <p:nvPr/>
        </p:nvSpPr>
        <p:spPr>
          <a:xfrm>
            <a:off x="17671036" y="-362317"/>
            <a:ext cx="1233927" cy="1091551"/>
          </a:xfrm>
          <a:custGeom>
            <a:avLst/>
            <a:gdLst/>
            <a:ahLst/>
            <a:cxnLst/>
            <a:rect l="l" t="t" r="r" b="b"/>
            <a:pathLst>
              <a:path w="1233927" h="1091551">
                <a:moveTo>
                  <a:pt x="0" y="0"/>
                </a:moveTo>
                <a:lnTo>
                  <a:pt x="1233928" y="0"/>
                </a:lnTo>
                <a:lnTo>
                  <a:pt x="1233928" y="1091551"/>
                </a:lnTo>
                <a:lnTo>
                  <a:pt x="0" y="1091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31514" y="1409089"/>
            <a:ext cx="4460367" cy="6272635"/>
          </a:xfrm>
          <a:custGeom>
            <a:avLst/>
            <a:gdLst/>
            <a:ahLst/>
            <a:cxnLst/>
            <a:rect l="l" t="t" r="r" b="b"/>
            <a:pathLst>
              <a:path w="4460367" h="6272635">
                <a:moveTo>
                  <a:pt x="0" y="0"/>
                </a:moveTo>
                <a:lnTo>
                  <a:pt x="4460368" y="0"/>
                </a:lnTo>
                <a:lnTo>
                  <a:pt x="4460368" y="6272635"/>
                </a:lnTo>
                <a:lnTo>
                  <a:pt x="0" y="6272635"/>
                </a:lnTo>
                <a:lnTo>
                  <a:pt x="0" y="0"/>
                </a:lnTo>
                <a:close/>
              </a:path>
            </a:pathLst>
          </a:custGeom>
          <a:blipFill>
            <a:blip r:embed="rId6"/>
            <a:stretch>
              <a:fillRect l="-2920" r="-2920"/>
            </a:stretch>
          </a:blipFill>
        </p:spPr>
      </p:sp>
      <p:sp>
        <p:nvSpPr>
          <p:cNvPr id="8" name="Freeform 8"/>
          <p:cNvSpPr/>
          <p:nvPr/>
        </p:nvSpPr>
        <p:spPr>
          <a:xfrm>
            <a:off x="13377178" y="1631557"/>
            <a:ext cx="4367644" cy="6050167"/>
          </a:xfrm>
          <a:custGeom>
            <a:avLst/>
            <a:gdLst/>
            <a:ahLst/>
            <a:cxnLst/>
            <a:rect l="l" t="t" r="r" b="b"/>
            <a:pathLst>
              <a:path w="4367644" h="6050167">
                <a:moveTo>
                  <a:pt x="0" y="0"/>
                </a:moveTo>
                <a:lnTo>
                  <a:pt x="4367644" y="0"/>
                </a:lnTo>
                <a:lnTo>
                  <a:pt x="4367644" y="6050167"/>
                </a:lnTo>
                <a:lnTo>
                  <a:pt x="0" y="6050167"/>
                </a:lnTo>
                <a:lnTo>
                  <a:pt x="0" y="0"/>
                </a:lnTo>
                <a:close/>
              </a:path>
            </a:pathLst>
          </a:custGeom>
          <a:blipFill>
            <a:blip r:embed="rId7"/>
            <a:stretch>
              <a:fillRect/>
            </a:stretch>
          </a:blipFill>
        </p:spPr>
      </p:sp>
      <p:sp>
        <p:nvSpPr>
          <p:cNvPr id="9" name="TextBox 9"/>
          <p:cNvSpPr txBox="1"/>
          <p:nvPr/>
        </p:nvSpPr>
        <p:spPr>
          <a:xfrm>
            <a:off x="5144654" y="1323364"/>
            <a:ext cx="7879752" cy="5686425"/>
          </a:xfrm>
          <a:prstGeom prst="rect">
            <a:avLst/>
          </a:prstGeom>
        </p:spPr>
        <p:txBody>
          <a:bodyPr lIns="0" tIns="0" rIns="0" bIns="0" rtlCol="0" anchor="t">
            <a:spAutoFit/>
          </a:bodyPr>
          <a:lstStyle/>
          <a:p>
            <a:pPr algn="just">
              <a:lnSpc>
                <a:spcPts val="4500"/>
              </a:lnSpc>
            </a:pPr>
            <a:endParaRPr/>
          </a:p>
          <a:p>
            <a:pPr algn="just">
              <a:lnSpc>
                <a:spcPts val="4500"/>
              </a:lnSpc>
            </a:pPr>
            <a:r>
              <a:rPr lang="en-US" sz="3000">
                <a:solidFill>
                  <a:srgbClr val="FFDE59"/>
                </a:solidFill>
                <a:latin typeface="IBM Plex Sans Bold"/>
                <a:ea typeface="IBM Plex Sans Bold"/>
                <a:cs typeface="IBM Plex Sans Bold"/>
                <a:sym typeface="IBM Plex Sans Bold"/>
              </a:rPr>
              <a:t>The Classic Deluxe Pizza tops the sales charts with 2,416 orders, making it the most popular choice. Close behind is the Barbecue Chicken Pizza with 2,372 orders. In stark contrast, The Brie Carre Pizza struggles, receiving only 480 orders, marking it as the least favored option among customers.</a:t>
            </a:r>
          </a:p>
          <a:p>
            <a:pPr algn="just">
              <a:lnSpc>
                <a:spcPts val="4500"/>
              </a:lnSpc>
            </a:pPr>
            <a:endParaRPr lang="en-US" sz="3000">
              <a:solidFill>
                <a:srgbClr val="FFDE59"/>
              </a:solidFill>
              <a:latin typeface="IBM Plex Sans Bold"/>
              <a:ea typeface="IBM Plex Sans Bold"/>
              <a:cs typeface="IBM Plex Sans Bold"/>
              <a:sym typeface="IBM Plex Sans Bold"/>
            </a:endParaRPr>
          </a:p>
        </p:txBody>
      </p:sp>
      <p:sp>
        <p:nvSpPr>
          <p:cNvPr id="10" name="TextBox 10"/>
          <p:cNvSpPr txBox="1"/>
          <p:nvPr/>
        </p:nvSpPr>
        <p:spPr>
          <a:xfrm>
            <a:off x="3880016" y="272415"/>
            <a:ext cx="11680984" cy="756285"/>
          </a:xfrm>
          <a:prstGeom prst="rect">
            <a:avLst/>
          </a:prstGeom>
        </p:spPr>
        <p:txBody>
          <a:bodyPr lIns="0" tIns="0" rIns="0" bIns="0" rtlCol="0" anchor="t">
            <a:spAutoFit/>
          </a:bodyPr>
          <a:lstStyle/>
          <a:p>
            <a:pPr algn="l">
              <a:lnSpc>
                <a:spcPts val="5220"/>
              </a:lnSpc>
            </a:pPr>
            <a:r>
              <a:rPr lang="en-US" sz="4500" spc="45">
                <a:solidFill>
                  <a:srgbClr val="FF914D"/>
                </a:solidFill>
                <a:latin typeface="Arial Bold"/>
                <a:ea typeface="Arial Bold"/>
                <a:cs typeface="Arial Bold"/>
                <a:sym typeface="Arial Bold"/>
              </a:rPr>
              <a:t>TOP AND BOTTOM SELLING PIZZA’S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2" name="Freeform 2"/>
          <p:cNvSpPr/>
          <p:nvPr/>
        </p:nvSpPr>
        <p:spPr>
          <a:xfrm>
            <a:off x="17671036" y="-362317"/>
            <a:ext cx="1233927" cy="1091551"/>
          </a:xfrm>
          <a:custGeom>
            <a:avLst/>
            <a:gdLst/>
            <a:ahLst/>
            <a:cxnLst/>
            <a:rect l="l" t="t" r="r" b="b"/>
            <a:pathLst>
              <a:path w="1233927" h="1091551">
                <a:moveTo>
                  <a:pt x="0" y="0"/>
                </a:moveTo>
                <a:lnTo>
                  <a:pt x="1233928" y="0"/>
                </a:lnTo>
                <a:lnTo>
                  <a:pt x="1233928" y="1091551"/>
                </a:lnTo>
                <a:lnTo>
                  <a:pt x="0" y="10915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5054" y="1412579"/>
            <a:ext cx="8738850" cy="6017550"/>
          </a:xfrm>
          <a:custGeom>
            <a:avLst/>
            <a:gdLst/>
            <a:ahLst/>
            <a:cxnLst/>
            <a:rect l="l" t="t" r="r" b="b"/>
            <a:pathLst>
              <a:path w="8738850" h="6017550">
                <a:moveTo>
                  <a:pt x="0" y="0"/>
                </a:moveTo>
                <a:lnTo>
                  <a:pt x="8738850" y="0"/>
                </a:lnTo>
                <a:lnTo>
                  <a:pt x="8738850" y="6017550"/>
                </a:lnTo>
                <a:lnTo>
                  <a:pt x="0" y="6017550"/>
                </a:lnTo>
                <a:lnTo>
                  <a:pt x="0" y="0"/>
                </a:lnTo>
                <a:close/>
              </a:path>
            </a:pathLst>
          </a:custGeom>
          <a:blipFill>
            <a:blip r:embed="rId4"/>
            <a:stretch>
              <a:fillRect l="-975" r="-975"/>
            </a:stretch>
          </a:blipFill>
        </p:spPr>
      </p:sp>
      <p:sp>
        <p:nvSpPr>
          <p:cNvPr id="4" name="Freeform 4"/>
          <p:cNvSpPr/>
          <p:nvPr/>
        </p:nvSpPr>
        <p:spPr>
          <a:xfrm>
            <a:off x="9144000" y="1412579"/>
            <a:ext cx="9067773" cy="6017550"/>
          </a:xfrm>
          <a:custGeom>
            <a:avLst/>
            <a:gdLst/>
            <a:ahLst/>
            <a:cxnLst/>
            <a:rect l="l" t="t" r="r" b="b"/>
            <a:pathLst>
              <a:path w="9067773" h="6017550">
                <a:moveTo>
                  <a:pt x="0" y="0"/>
                </a:moveTo>
                <a:lnTo>
                  <a:pt x="9067773" y="0"/>
                </a:lnTo>
                <a:lnTo>
                  <a:pt x="9067773" y="6017550"/>
                </a:lnTo>
                <a:lnTo>
                  <a:pt x="0" y="6017550"/>
                </a:lnTo>
                <a:lnTo>
                  <a:pt x="0" y="0"/>
                </a:lnTo>
                <a:close/>
              </a:path>
            </a:pathLst>
          </a:custGeom>
          <a:blipFill>
            <a:blip r:embed="rId5"/>
            <a:stretch>
              <a:fillRect b="-1777"/>
            </a:stretch>
          </a:blipFill>
        </p:spPr>
      </p:sp>
      <p:sp>
        <p:nvSpPr>
          <p:cNvPr id="5" name="Freeform 5"/>
          <p:cNvSpPr/>
          <p:nvPr/>
        </p:nvSpPr>
        <p:spPr>
          <a:xfrm>
            <a:off x="8304617" y="8488395"/>
            <a:ext cx="10746539" cy="5552307"/>
          </a:xfrm>
          <a:custGeom>
            <a:avLst/>
            <a:gdLst/>
            <a:ahLst/>
            <a:cxnLst/>
            <a:rect l="l" t="t" r="r" b="b"/>
            <a:pathLst>
              <a:path w="10746539" h="5552307">
                <a:moveTo>
                  <a:pt x="0" y="0"/>
                </a:moveTo>
                <a:lnTo>
                  <a:pt x="10746539" y="0"/>
                </a:lnTo>
                <a:lnTo>
                  <a:pt x="10746539" y="5552307"/>
                </a:lnTo>
                <a:lnTo>
                  <a:pt x="0" y="5552307"/>
                </a:lnTo>
                <a:lnTo>
                  <a:pt x="0" y="0"/>
                </a:lnTo>
                <a:close/>
              </a:path>
            </a:pathLst>
          </a:custGeom>
          <a:blipFill>
            <a:blip r:embed="rId6"/>
            <a:stretch>
              <a:fillRect t="-14465" b="-14465"/>
            </a:stretch>
          </a:blipFill>
        </p:spPr>
      </p:sp>
      <p:sp>
        <p:nvSpPr>
          <p:cNvPr id="6" name="Freeform 6"/>
          <p:cNvSpPr/>
          <p:nvPr/>
        </p:nvSpPr>
        <p:spPr>
          <a:xfrm>
            <a:off x="-298862" y="8488395"/>
            <a:ext cx="8260152" cy="5513652"/>
          </a:xfrm>
          <a:custGeom>
            <a:avLst/>
            <a:gdLst/>
            <a:ahLst/>
            <a:cxnLst/>
            <a:rect l="l" t="t" r="r" b="b"/>
            <a:pathLst>
              <a:path w="8260152" h="5513652">
                <a:moveTo>
                  <a:pt x="0" y="0"/>
                </a:moveTo>
                <a:lnTo>
                  <a:pt x="8260152" y="0"/>
                </a:lnTo>
                <a:lnTo>
                  <a:pt x="8260152" y="5513651"/>
                </a:lnTo>
                <a:lnTo>
                  <a:pt x="0" y="5513651"/>
                </a:lnTo>
                <a:lnTo>
                  <a:pt x="0" y="0"/>
                </a:lnTo>
                <a:close/>
              </a:path>
            </a:pathLst>
          </a:custGeom>
          <a:blipFill>
            <a:blip r:embed="rId7"/>
            <a:stretch>
              <a:fillRect/>
            </a:stretch>
          </a:blipFill>
        </p:spPr>
      </p:sp>
      <p:sp>
        <p:nvSpPr>
          <p:cNvPr id="7" name="TextBox 7"/>
          <p:cNvSpPr txBox="1"/>
          <p:nvPr/>
        </p:nvSpPr>
        <p:spPr>
          <a:xfrm>
            <a:off x="4624659" y="302006"/>
            <a:ext cx="9038682" cy="805434"/>
          </a:xfrm>
          <a:prstGeom prst="rect">
            <a:avLst/>
          </a:prstGeom>
        </p:spPr>
        <p:txBody>
          <a:bodyPr lIns="0" tIns="0" rIns="0" bIns="0" rtlCol="0" anchor="t">
            <a:spAutoFit/>
          </a:bodyPr>
          <a:lstStyle/>
          <a:p>
            <a:pPr algn="l">
              <a:lnSpc>
                <a:spcPts val="5567"/>
              </a:lnSpc>
            </a:pPr>
            <a:r>
              <a:rPr lang="en-US" sz="4799" spc="47">
                <a:solidFill>
                  <a:srgbClr val="FF914D"/>
                </a:solidFill>
                <a:latin typeface="Arial Bold"/>
                <a:ea typeface="Arial Bold"/>
                <a:cs typeface="Arial Bold"/>
                <a:sym typeface="Arial Bold"/>
              </a:rPr>
              <a:t>DASHBOARD OVERVIEW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0254007" y="0"/>
            <a:ext cx="8621820" cy="10287000"/>
            <a:chOff x="0" y="0"/>
            <a:chExt cx="11495760" cy="13716000"/>
          </a:xfrm>
        </p:grpSpPr>
        <p:pic>
          <p:nvPicPr>
            <p:cNvPr id="3" name="Picture 3"/>
            <p:cNvPicPr>
              <a:picLocks noChangeAspect="1"/>
            </p:cNvPicPr>
            <p:nvPr/>
          </p:nvPicPr>
          <p:blipFill>
            <a:blip r:embed="rId2"/>
            <a:srcRect l="22113" r="22113"/>
            <a:stretch>
              <a:fillRect/>
            </a:stretch>
          </p:blipFill>
          <p:spPr>
            <a:xfrm>
              <a:off x="0" y="0"/>
              <a:ext cx="11495760" cy="13716000"/>
            </a:xfrm>
            <a:prstGeom prst="rect">
              <a:avLst/>
            </a:prstGeom>
          </p:spPr>
        </p:pic>
      </p:grpSp>
      <p:sp>
        <p:nvSpPr>
          <p:cNvPr id="4" name="Freeform 4"/>
          <p:cNvSpPr/>
          <p:nvPr/>
        </p:nvSpPr>
        <p:spPr>
          <a:xfrm>
            <a:off x="-591558" y="-267458"/>
            <a:ext cx="1183117" cy="1046603"/>
          </a:xfrm>
          <a:custGeom>
            <a:avLst/>
            <a:gdLst/>
            <a:ahLst/>
            <a:cxnLst/>
            <a:rect l="l" t="t" r="r" b="b"/>
            <a:pathLst>
              <a:path w="1183117" h="1046603">
                <a:moveTo>
                  <a:pt x="0" y="0"/>
                </a:moveTo>
                <a:lnTo>
                  <a:pt x="1183116" y="0"/>
                </a:lnTo>
                <a:lnTo>
                  <a:pt x="1183116" y="1046603"/>
                </a:lnTo>
                <a:lnTo>
                  <a:pt x="0" y="1046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91558" y="1667073"/>
            <a:ext cx="9188076" cy="3971925"/>
          </a:xfrm>
          <a:prstGeom prst="rect">
            <a:avLst/>
          </a:prstGeom>
        </p:spPr>
        <p:txBody>
          <a:bodyPr lIns="0" tIns="0" rIns="0" bIns="0" rtlCol="0" anchor="t">
            <a:spAutoFit/>
          </a:bodyPr>
          <a:lstStyle/>
          <a:p>
            <a:pPr algn="just">
              <a:lnSpc>
                <a:spcPts val="4500"/>
              </a:lnSpc>
            </a:pPr>
            <a:r>
              <a:rPr lang="en-US" sz="3000">
                <a:solidFill>
                  <a:srgbClr val="FFDE59"/>
                </a:solidFill>
                <a:latin typeface="IBM Plex Sans Bold"/>
                <a:ea typeface="IBM Plex Sans Bold"/>
                <a:cs typeface="IBM Plex Sans Bold"/>
                <a:sym typeface="IBM Plex Sans Bold"/>
              </a:rPr>
              <a:t>Pizza orders rise from Sunday, peaking on Friday, indicating a weekend preference. Most customers choose Pepperoni pizza for Friday lunch. To meet demand, ensure ample seating and consider delivery services. Stock up on Pepperoni ingredients by Friday, and introduce a "Buy 3, Get 1 Free" discount every last Friday to boost sales.</a:t>
            </a:r>
          </a:p>
        </p:txBody>
      </p:sp>
      <p:sp>
        <p:nvSpPr>
          <p:cNvPr id="6" name="TextBox 6"/>
          <p:cNvSpPr txBox="1"/>
          <p:nvPr/>
        </p:nvSpPr>
        <p:spPr>
          <a:xfrm>
            <a:off x="1850343" y="338328"/>
            <a:ext cx="9038682" cy="756285"/>
          </a:xfrm>
          <a:prstGeom prst="rect">
            <a:avLst/>
          </a:prstGeom>
        </p:spPr>
        <p:txBody>
          <a:bodyPr lIns="0" tIns="0" rIns="0" bIns="0" rtlCol="0" anchor="t">
            <a:spAutoFit/>
          </a:bodyPr>
          <a:lstStyle/>
          <a:p>
            <a:pPr algn="l">
              <a:lnSpc>
                <a:spcPts val="5220"/>
              </a:lnSpc>
            </a:pPr>
            <a:r>
              <a:rPr lang="en-US" sz="4500" spc="45">
                <a:solidFill>
                  <a:srgbClr val="FF914D"/>
                </a:solidFill>
                <a:latin typeface="Arial Bold"/>
                <a:ea typeface="Arial Bold"/>
                <a:cs typeface="Arial Bold"/>
                <a:sym typeface="Arial Bold"/>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0" y="6524583"/>
            <a:ext cx="18288000" cy="3762417"/>
            <a:chOff x="0" y="0"/>
            <a:chExt cx="24384000" cy="5016556"/>
          </a:xfrm>
        </p:grpSpPr>
        <p:pic>
          <p:nvPicPr>
            <p:cNvPr id="3" name="Picture 3"/>
            <p:cNvPicPr>
              <a:picLocks noChangeAspect="1"/>
            </p:cNvPicPr>
            <p:nvPr/>
          </p:nvPicPr>
          <p:blipFill>
            <a:blip r:embed="rId2"/>
            <a:srcRect t="34589" b="34589"/>
            <a:stretch>
              <a:fillRect/>
            </a:stretch>
          </p:blipFill>
          <p:spPr>
            <a:xfrm>
              <a:off x="0" y="0"/>
              <a:ext cx="24384000" cy="5016556"/>
            </a:xfrm>
            <a:prstGeom prst="rect">
              <a:avLst/>
            </a:prstGeom>
          </p:spPr>
        </p:pic>
      </p:grpSp>
      <p:sp>
        <p:nvSpPr>
          <p:cNvPr id="4" name="TextBox 4"/>
          <p:cNvSpPr txBox="1"/>
          <p:nvPr/>
        </p:nvSpPr>
        <p:spPr>
          <a:xfrm>
            <a:off x="-5174733" y="2462469"/>
            <a:ext cx="11507376" cy="634822"/>
          </a:xfrm>
          <a:prstGeom prst="rect">
            <a:avLst/>
          </a:prstGeom>
        </p:spPr>
        <p:txBody>
          <a:bodyPr lIns="0" tIns="0" rIns="0" bIns="0" rtlCol="0" anchor="t">
            <a:spAutoFit/>
          </a:bodyPr>
          <a:lstStyle/>
          <a:p>
            <a:pPr algn="ctr">
              <a:lnSpc>
                <a:spcPts val="5256"/>
              </a:lnSpc>
            </a:pPr>
            <a:endParaRPr/>
          </a:p>
        </p:txBody>
      </p:sp>
      <p:sp>
        <p:nvSpPr>
          <p:cNvPr id="5" name="TextBox 5"/>
          <p:cNvSpPr txBox="1"/>
          <p:nvPr/>
        </p:nvSpPr>
        <p:spPr>
          <a:xfrm>
            <a:off x="2042022" y="2936686"/>
            <a:ext cx="14203955" cy="1512569"/>
          </a:xfrm>
          <a:prstGeom prst="rect">
            <a:avLst/>
          </a:prstGeom>
        </p:spPr>
        <p:txBody>
          <a:bodyPr lIns="0" tIns="0" rIns="0" bIns="0" rtlCol="0" anchor="t">
            <a:spAutoFit/>
          </a:bodyPr>
          <a:lstStyle/>
          <a:p>
            <a:pPr algn="ctr">
              <a:lnSpc>
                <a:spcPts val="10439"/>
              </a:lnSpc>
            </a:pPr>
            <a:r>
              <a:rPr lang="en-US" sz="8999" spc="89">
                <a:solidFill>
                  <a:srgbClr val="FFA140"/>
                </a:solidFill>
                <a:latin typeface="Arial Bold"/>
                <a:ea typeface="Arial Bold"/>
                <a:cs typeface="Arial Bold"/>
                <a:sym typeface="Arial Bold"/>
              </a:rPr>
              <a:t>THANK YOU</a:t>
            </a:r>
          </a:p>
        </p:txBody>
      </p:sp>
      <p:grpSp>
        <p:nvGrpSpPr>
          <p:cNvPr id="6" name="Group 6"/>
          <p:cNvGrpSpPr/>
          <p:nvPr/>
        </p:nvGrpSpPr>
        <p:grpSpPr>
          <a:xfrm>
            <a:off x="11908922" y="0"/>
            <a:ext cx="11507376" cy="3097291"/>
            <a:chOff x="0" y="0"/>
            <a:chExt cx="15343168" cy="4129721"/>
          </a:xfrm>
        </p:grpSpPr>
        <p:sp>
          <p:nvSpPr>
            <p:cNvPr id="7" name="Freeform 7"/>
            <p:cNvSpPr/>
            <p:nvPr/>
          </p:nvSpPr>
          <p:spPr>
            <a:xfrm>
              <a:off x="7041410" y="0"/>
              <a:ext cx="1260347" cy="1114922"/>
            </a:xfrm>
            <a:custGeom>
              <a:avLst/>
              <a:gdLst/>
              <a:ahLst/>
              <a:cxnLst/>
              <a:rect l="l" t="t" r="r" b="b"/>
              <a:pathLst>
                <a:path w="1260347" h="1114922">
                  <a:moveTo>
                    <a:pt x="0" y="0"/>
                  </a:moveTo>
                  <a:lnTo>
                    <a:pt x="1260347" y="0"/>
                  </a:lnTo>
                  <a:lnTo>
                    <a:pt x="1260347" y="1114922"/>
                  </a:lnTo>
                  <a:lnTo>
                    <a:pt x="0" y="1114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0" y="3305517"/>
              <a:ext cx="15343168" cy="824204"/>
            </a:xfrm>
            <a:prstGeom prst="rect">
              <a:avLst/>
            </a:prstGeom>
          </p:spPr>
          <p:txBody>
            <a:bodyPr lIns="0" tIns="0" rIns="0" bIns="0" rtlCol="0" anchor="t">
              <a:spAutoFit/>
            </a:bodyPr>
            <a:lstStyle/>
            <a:p>
              <a:pPr algn="ctr">
                <a:lnSpc>
                  <a:spcPts val="5256"/>
                </a:lnSpc>
              </a:pPr>
              <a:endParaRPr/>
            </a:p>
          </p:txBody>
        </p:sp>
      </p:grpSp>
      <p:sp>
        <p:nvSpPr>
          <p:cNvPr id="9" name="Freeform 9"/>
          <p:cNvSpPr/>
          <p:nvPr/>
        </p:nvSpPr>
        <p:spPr>
          <a:xfrm>
            <a:off x="-527304" y="-202664"/>
            <a:ext cx="2212519" cy="1500444"/>
          </a:xfrm>
          <a:custGeom>
            <a:avLst/>
            <a:gdLst/>
            <a:ahLst/>
            <a:cxnLst/>
            <a:rect l="l" t="t" r="r" b="b"/>
            <a:pathLst>
              <a:path w="2212519" h="1500444">
                <a:moveTo>
                  <a:pt x="0" y="0"/>
                </a:moveTo>
                <a:lnTo>
                  <a:pt x="2212519" y="0"/>
                </a:lnTo>
                <a:lnTo>
                  <a:pt x="2212519" y="1500444"/>
                </a:lnTo>
                <a:lnTo>
                  <a:pt x="0" y="1500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4493452" y="0"/>
            <a:ext cx="7040433" cy="1579091"/>
            <a:chOff x="0" y="0"/>
            <a:chExt cx="9387244" cy="2105455"/>
          </a:xfrm>
        </p:grpSpPr>
        <p:sp>
          <p:nvSpPr>
            <p:cNvPr id="3" name="Freeform 3"/>
            <p:cNvSpPr/>
            <p:nvPr/>
          </p:nvSpPr>
          <p:spPr>
            <a:xfrm>
              <a:off x="4300168" y="0"/>
              <a:ext cx="786908" cy="696111"/>
            </a:xfrm>
            <a:custGeom>
              <a:avLst/>
              <a:gdLst/>
              <a:ahLst/>
              <a:cxnLst/>
              <a:rect l="l" t="t" r="r" b="b"/>
              <a:pathLst>
                <a:path w="786908" h="696111">
                  <a:moveTo>
                    <a:pt x="0" y="0"/>
                  </a:moveTo>
                  <a:lnTo>
                    <a:pt x="786908" y="0"/>
                  </a:lnTo>
                  <a:lnTo>
                    <a:pt x="786908" y="696111"/>
                  </a:lnTo>
                  <a:lnTo>
                    <a:pt x="0" y="696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785946"/>
              <a:ext cx="9387244" cy="1319508"/>
            </a:xfrm>
            <a:prstGeom prst="rect">
              <a:avLst/>
            </a:prstGeom>
          </p:spPr>
          <p:txBody>
            <a:bodyPr lIns="0" tIns="0" rIns="0" bIns="0" rtlCol="0" anchor="t">
              <a:spAutoFit/>
            </a:bodyPr>
            <a:lstStyle/>
            <a:p>
              <a:pPr algn="ctr">
                <a:lnSpc>
                  <a:spcPts val="7929"/>
                </a:lnSpc>
              </a:pPr>
              <a:endParaRPr/>
            </a:p>
          </p:txBody>
        </p:sp>
      </p:grpSp>
      <p:sp>
        <p:nvSpPr>
          <p:cNvPr id="5" name="TextBox 5"/>
          <p:cNvSpPr txBox="1"/>
          <p:nvPr/>
        </p:nvSpPr>
        <p:spPr>
          <a:xfrm>
            <a:off x="9782552" y="2179719"/>
            <a:ext cx="5901231" cy="916305"/>
          </a:xfrm>
          <a:prstGeom prst="rect">
            <a:avLst/>
          </a:prstGeom>
        </p:spPr>
        <p:txBody>
          <a:bodyPr lIns="0" tIns="0" rIns="0" bIns="0" rtlCol="0" anchor="t">
            <a:spAutoFit/>
          </a:bodyPr>
          <a:lstStyle/>
          <a:p>
            <a:pPr algn="l">
              <a:lnSpc>
                <a:spcPts val="6719"/>
              </a:lnSpc>
              <a:spcBef>
                <a:spcPct val="0"/>
              </a:spcBef>
            </a:pPr>
            <a:r>
              <a:rPr lang="en-US" sz="4800" spc="48">
                <a:solidFill>
                  <a:srgbClr val="FF914D"/>
                </a:solidFill>
                <a:latin typeface="Arial Bold"/>
                <a:ea typeface="Arial Bold"/>
                <a:cs typeface="Arial Bold"/>
                <a:sym typeface="Arial Bold"/>
              </a:rPr>
              <a:t>INTRODUCTION</a:t>
            </a:r>
          </a:p>
        </p:txBody>
      </p:sp>
      <p:sp>
        <p:nvSpPr>
          <p:cNvPr id="6" name="TextBox 6"/>
          <p:cNvSpPr txBox="1"/>
          <p:nvPr/>
        </p:nvSpPr>
        <p:spPr>
          <a:xfrm>
            <a:off x="7779613" y="3385130"/>
            <a:ext cx="10234056" cy="2838450"/>
          </a:xfrm>
          <a:prstGeom prst="rect">
            <a:avLst/>
          </a:prstGeom>
        </p:spPr>
        <p:txBody>
          <a:bodyPr lIns="0" tIns="0" rIns="0" bIns="0" rtlCol="0" anchor="t">
            <a:spAutoFit/>
          </a:bodyPr>
          <a:lstStyle/>
          <a:p>
            <a:pPr algn="just">
              <a:lnSpc>
                <a:spcPts val="4499"/>
              </a:lnSpc>
            </a:pPr>
            <a:r>
              <a:rPr lang="en-US" sz="2999">
                <a:solidFill>
                  <a:srgbClr val="FFDE59"/>
                </a:solidFill>
                <a:latin typeface="Arial Bold"/>
                <a:ea typeface="Arial Bold"/>
                <a:cs typeface="Arial Bold"/>
                <a:sym typeface="Arial Bold"/>
              </a:rPr>
              <a:t>Pizza sales analysis involves examining sales data to identify trends, customer preferences, and performance metrics. This helps businesses optimize their offerings, improve customer satisfaction, and increase overall profitability.</a:t>
            </a:r>
          </a:p>
        </p:txBody>
      </p:sp>
      <p:grpSp>
        <p:nvGrpSpPr>
          <p:cNvPr id="7" name="Group 7"/>
          <p:cNvGrpSpPr/>
          <p:nvPr/>
        </p:nvGrpSpPr>
        <p:grpSpPr>
          <a:xfrm>
            <a:off x="-2458" y="0"/>
            <a:ext cx="7543800" cy="10287000"/>
            <a:chOff x="0" y="0"/>
            <a:chExt cx="11495760" cy="14489641"/>
          </a:xfrm>
        </p:grpSpPr>
        <p:pic>
          <p:nvPicPr>
            <p:cNvPr id="8" name="Picture 8"/>
            <p:cNvPicPr>
              <a:picLocks noChangeAspect="1"/>
            </p:cNvPicPr>
            <p:nvPr/>
          </p:nvPicPr>
          <p:blipFill>
            <a:blip r:embed="rId4"/>
            <a:srcRect l="23602" r="23602"/>
            <a:stretch>
              <a:fillRect/>
            </a:stretch>
          </p:blipFill>
          <p:spPr>
            <a:xfrm>
              <a:off x="0" y="0"/>
              <a:ext cx="11495760" cy="14489641"/>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2" name="Freeform 2"/>
          <p:cNvSpPr/>
          <p:nvPr/>
        </p:nvSpPr>
        <p:spPr>
          <a:xfrm>
            <a:off x="0" y="0"/>
            <a:ext cx="763825" cy="675691"/>
          </a:xfrm>
          <a:custGeom>
            <a:avLst/>
            <a:gdLst/>
            <a:ahLst/>
            <a:cxnLst/>
            <a:rect l="l" t="t" r="r" b="b"/>
            <a:pathLst>
              <a:path w="763825" h="675691">
                <a:moveTo>
                  <a:pt x="0" y="0"/>
                </a:moveTo>
                <a:lnTo>
                  <a:pt x="763825" y="0"/>
                </a:lnTo>
                <a:lnTo>
                  <a:pt x="763825" y="675691"/>
                </a:lnTo>
                <a:lnTo>
                  <a:pt x="0" y="675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467333" y="0"/>
            <a:ext cx="7820667" cy="10287000"/>
            <a:chOff x="0" y="0"/>
            <a:chExt cx="10427557" cy="13716000"/>
          </a:xfrm>
        </p:grpSpPr>
        <p:pic>
          <p:nvPicPr>
            <p:cNvPr id="4" name="Picture 4"/>
            <p:cNvPicPr>
              <a:picLocks noChangeAspect="1"/>
            </p:cNvPicPr>
            <p:nvPr/>
          </p:nvPicPr>
          <p:blipFill>
            <a:blip r:embed="rId4"/>
            <a:srcRect l="24674" r="24674"/>
            <a:stretch>
              <a:fillRect/>
            </a:stretch>
          </p:blipFill>
          <p:spPr>
            <a:xfrm>
              <a:off x="0" y="0"/>
              <a:ext cx="10427557" cy="13716000"/>
            </a:xfrm>
            <a:prstGeom prst="rect">
              <a:avLst/>
            </a:prstGeom>
          </p:spPr>
        </p:pic>
      </p:grpSp>
      <p:sp>
        <p:nvSpPr>
          <p:cNvPr id="5" name="TextBox 5"/>
          <p:cNvSpPr txBox="1"/>
          <p:nvPr/>
        </p:nvSpPr>
        <p:spPr>
          <a:xfrm>
            <a:off x="2207815" y="76200"/>
            <a:ext cx="6433615" cy="1461897"/>
          </a:xfrm>
          <a:prstGeom prst="rect">
            <a:avLst/>
          </a:prstGeom>
        </p:spPr>
        <p:txBody>
          <a:bodyPr lIns="0" tIns="0" rIns="0" bIns="0" rtlCol="0" anchor="t">
            <a:spAutoFit/>
          </a:bodyPr>
          <a:lstStyle/>
          <a:p>
            <a:pPr algn="l">
              <a:lnSpc>
                <a:spcPts val="5220"/>
              </a:lnSpc>
            </a:pPr>
            <a:r>
              <a:rPr lang="en-US" sz="4500" spc="45">
                <a:solidFill>
                  <a:srgbClr val="FF914D"/>
                </a:solidFill>
                <a:latin typeface="Arial Bold"/>
                <a:ea typeface="Arial Bold"/>
                <a:cs typeface="Arial Bold"/>
                <a:sym typeface="Arial Bold"/>
              </a:rPr>
              <a:t>BUSINESS TASKS</a:t>
            </a:r>
          </a:p>
          <a:p>
            <a:pPr algn="l">
              <a:lnSpc>
                <a:spcPts val="5567"/>
              </a:lnSpc>
            </a:pPr>
            <a:endParaRPr lang="en-US" sz="4500" spc="45">
              <a:solidFill>
                <a:srgbClr val="FF914D"/>
              </a:solidFill>
              <a:latin typeface="Arial Bold"/>
              <a:ea typeface="Arial Bold"/>
              <a:cs typeface="Arial Bold"/>
              <a:sym typeface="Arial Bold"/>
            </a:endParaRPr>
          </a:p>
        </p:txBody>
      </p:sp>
      <p:sp>
        <p:nvSpPr>
          <p:cNvPr id="6" name="TextBox 6"/>
          <p:cNvSpPr txBox="1"/>
          <p:nvPr/>
        </p:nvSpPr>
        <p:spPr>
          <a:xfrm>
            <a:off x="381913" y="876300"/>
            <a:ext cx="10085420" cy="6324600"/>
          </a:xfrm>
          <a:prstGeom prst="rect">
            <a:avLst/>
          </a:prstGeom>
        </p:spPr>
        <p:txBody>
          <a:bodyPr lIns="0" tIns="0" rIns="0" bIns="0" rtlCol="0" anchor="t">
            <a:spAutoFit/>
          </a:bodyPr>
          <a:lstStyle/>
          <a:p>
            <a:pPr algn="l">
              <a:lnSpc>
                <a:spcPts val="4500"/>
              </a:lnSpc>
            </a:pPr>
            <a:endParaRPr/>
          </a:p>
          <a:p>
            <a:pPr marL="647700" lvl="1" indent="-323850" algn="l">
              <a:lnSpc>
                <a:spcPts val="4500"/>
              </a:lnSpc>
              <a:buAutoNum type="arabicPeriod"/>
            </a:pPr>
            <a:r>
              <a:rPr lang="en-US" sz="3000">
                <a:solidFill>
                  <a:srgbClr val="FFDE59"/>
                </a:solidFill>
                <a:latin typeface="Arial Bold"/>
                <a:ea typeface="Arial Bold"/>
                <a:cs typeface="Arial Bold"/>
                <a:sym typeface="Arial Bold"/>
              </a:rPr>
              <a:t>Find the KPI’S?</a:t>
            </a:r>
          </a:p>
          <a:p>
            <a:pPr marL="647700" lvl="1" indent="-323850" algn="l">
              <a:lnSpc>
                <a:spcPts val="4500"/>
              </a:lnSpc>
              <a:buAutoNum type="arabicPeriod"/>
            </a:pPr>
            <a:r>
              <a:rPr lang="en-US" sz="3000">
                <a:solidFill>
                  <a:srgbClr val="FFDE59"/>
                </a:solidFill>
                <a:latin typeface="Arial Bold"/>
                <a:ea typeface="Arial Bold"/>
                <a:cs typeface="Arial Bold"/>
                <a:sym typeface="Arial Bold"/>
              </a:rPr>
              <a:t>What is our monthly Revenue performance?</a:t>
            </a:r>
          </a:p>
          <a:p>
            <a:pPr marL="647700" lvl="1" indent="-323850" algn="l">
              <a:lnSpc>
                <a:spcPts val="4500"/>
              </a:lnSpc>
              <a:buAutoNum type="arabicPeriod"/>
            </a:pPr>
            <a:r>
              <a:rPr lang="en-US" sz="3000">
                <a:solidFill>
                  <a:srgbClr val="FFDE59"/>
                </a:solidFill>
                <a:latin typeface="Arial Bold"/>
                <a:ea typeface="Arial Bold"/>
                <a:cs typeface="Arial Bold"/>
                <a:sym typeface="Arial Bold"/>
              </a:rPr>
              <a:t>What days and times do we tend to be busiest?</a:t>
            </a:r>
          </a:p>
          <a:p>
            <a:pPr marL="647700" lvl="1" indent="-323850" algn="l">
              <a:lnSpc>
                <a:spcPts val="4500"/>
              </a:lnSpc>
              <a:buAutoNum type="arabicPeriod"/>
            </a:pPr>
            <a:r>
              <a:rPr lang="en-US" sz="3000">
                <a:solidFill>
                  <a:srgbClr val="FFDE59"/>
                </a:solidFill>
                <a:latin typeface="Arial Bold"/>
                <a:ea typeface="Arial Bold"/>
                <a:cs typeface="Arial Bold"/>
                <a:sym typeface="Arial Bold"/>
              </a:rPr>
              <a:t>Find the Revenue generated by Pizza Category,Which category is most in demand?</a:t>
            </a:r>
          </a:p>
          <a:p>
            <a:pPr marL="647700" lvl="1" indent="-323850" algn="l">
              <a:lnSpc>
                <a:spcPts val="4500"/>
              </a:lnSpc>
              <a:buAutoNum type="arabicPeriod"/>
            </a:pPr>
            <a:r>
              <a:rPr lang="en-US" sz="3000">
                <a:solidFill>
                  <a:srgbClr val="FFDE59"/>
                </a:solidFill>
                <a:latin typeface="Arial Bold"/>
                <a:ea typeface="Arial Bold"/>
                <a:cs typeface="Arial Bold"/>
                <a:sym typeface="Arial Bold"/>
              </a:rPr>
              <a:t>What is the order performance of our various pizza sizes?</a:t>
            </a:r>
          </a:p>
          <a:p>
            <a:pPr marL="647700" lvl="1" indent="-323850" algn="l">
              <a:lnSpc>
                <a:spcPts val="4500"/>
              </a:lnSpc>
              <a:buAutoNum type="arabicPeriod"/>
            </a:pPr>
            <a:r>
              <a:rPr lang="en-US" sz="3000">
                <a:solidFill>
                  <a:srgbClr val="FFDE59"/>
                </a:solidFill>
                <a:latin typeface="Arial Bold"/>
                <a:ea typeface="Arial Bold"/>
                <a:cs typeface="Arial Bold"/>
                <a:sym typeface="Arial Bold"/>
              </a:rPr>
              <a:t>What are our best and worst-selling pizzas?</a:t>
            </a:r>
          </a:p>
          <a:p>
            <a:pPr marL="647700" lvl="1" indent="-323850" algn="l">
              <a:lnSpc>
                <a:spcPts val="4500"/>
              </a:lnSpc>
              <a:buAutoNum type="arabicPeriod"/>
            </a:pPr>
            <a:r>
              <a:rPr lang="en-US" sz="3000">
                <a:solidFill>
                  <a:srgbClr val="FFDE59"/>
                </a:solidFill>
                <a:latin typeface="Arial Bold"/>
                <a:ea typeface="Arial Bold"/>
                <a:cs typeface="Arial Bold"/>
                <a:sym typeface="Arial Bold"/>
              </a:rPr>
              <a:t>What's our average Revenue?</a:t>
            </a:r>
          </a:p>
          <a:p>
            <a:pPr algn="l">
              <a:lnSpc>
                <a:spcPts val="4500"/>
              </a:lnSpc>
            </a:pPr>
            <a:endParaRPr lang="en-US" sz="3000">
              <a:solidFill>
                <a:srgbClr val="FFDE59"/>
              </a:solidFill>
              <a:latin typeface="Arial Bold"/>
              <a:ea typeface="Arial Bold"/>
              <a:cs typeface="Arial Bold"/>
              <a:sym typeface="Arial Bold"/>
            </a:endParaRPr>
          </a:p>
        </p:txBody>
      </p:sp>
      <p:sp>
        <p:nvSpPr>
          <p:cNvPr id="7" name="Freeform 7"/>
          <p:cNvSpPr/>
          <p:nvPr/>
        </p:nvSpPr>
        <p:spPr>
          <a:xfrm>
            <a:off x="152400" y="152400"/>
            <a:ext cx="763825" cy="675691"/>
          </a:xfrm>
          <a:custGeom>
            <a:avLst/>
            <a:gdLst/>
            <a:ahLst/>
            <a:cxnLst/>
            <a:rect l="l" t="t" r="r" b="b"/>
            <a:pathLst>
              <a:path w="763825" h="675691">
                <a:moveTo>
                  <a:pt x="0" y="0"/>
                </a:moveTo>
                <a:lnTo>
                  <a:pt x="763825" y="0"/>
                </a:lnTo>
                <a:lnTo>
                  <a:pt x="763825" y="675691"/>
                </a:lnTo>
                <a:lnTo>
                  <a:pt x="0" y="675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sp>
        <p:nvSpPr>
          <p:cNvPr id="2" name="Freeform 2"/>
          <p:cNvSpPr/>
          <p:nvPr/>
        </p:nvSpPr>
        <p:spPr>
          <a:xfrm>
            <a:off x="12400748" y="0"/>
            <a:ext cx="6170555" cy="5513652"/>
          </a:xfrm>
          <a:custGeom>
            <a:avLst/>
            <a:gdLst/>
            <a:ahLst/>
            <a:cxnLst/>
            <a:rect l="l" t="t" r="r" b="b"/>
            <a:pathLst>
              <a:path w="6170555" h="5513652">
                <a:moveTo>
                  <a:pt x="0" y="0"/>
                </a:moveTo>
                <a:lnTo>
                  <a:pt x="6170554" y="0"/>
                </a:lnTo>
                <a:lnTo>
                  <a:pt x="6170554" y="5513652"/>
                </a:lnTo>
                <a:lnTo>
                  <a:pt x="0" y="5513652"/>
                </a:lnTo>
                <a:lnTo>
                  <a:pt x="0" y="0"/>
                </a:lnTo>
                <a:close/>
              </a:path>
            </a:pathLst>
          </a:custGeom>
          <a:blipFill>
            <a:blip r:embed="rId2"/>
            <a:stretch>
              <a:fillRect l="-33870" t="-7067" r="-9453"/>
            </a:stretch>
          </a:blipFill>
        </p:spPr>
      </p:sp>
      <p:sp>
        <p:nvSpPr>
          <p:cNvPr id="3" name="TextBox 3"/>
          <p:cNvSpPr txBox="1"/>
          <p:nvPr/>
        </p:nvSpPr>
        <p:spPr>
          <a:xfrm>
            <a:off x="381913" y="171882"/>
            <a:ext cx="11365171" cy="756285"/>
          </a:xfrm>
          <a:prstGeom prst="rect">
            <a:avLst/>
          </a:prstGeom>
        </p:spPr>
        <p:txBody>
          <a:bodyPr lIns="0" tIns="0" rIns="0" bIns="0" rtlCol="0" anchor="t">
            <a:spAutoFit/>
          </a:bodyPr>
          <a:lstStyle/>
          <a:p>
            <a:pPr algn="ctr">
              <a:lnSpc>
                <a:spcPts val="5220"/>
              </a:lnSpc>
            </a:pPr>
            <a:r>
              <a:rPr lang="en-US" sz="4500" spc="45">
                <a:solidFill>
                  <a:srgbClr val="FF914D"/>
                </a:solidFill>
                <a:latin typeface="Arial Bold"/>
                <a:ea typeface="Arial Bold"/>
                <a:cs typeface="Arial Bold"/>
                <a:sym typeface="Arial Bold"/>
              </a:rPr>
              <a:t>KPI’S REQUIREMENT </a:t>
            </a:r>
          </a:p>
        </p:txBody>
      </p:sp>
      <p:sp>
        <p:nvSpPr>
          <p:cNvPr id="4" name="Freeform 4"/>
          <p:cNvSpPr/>
          <p:nvPr/>
        </p:nvSpPr>
        <p:spPr>
          <a:xfrm>
            <a:off x="0" y="0"/>
            <a:ext cx="763825" cy="675691"/>
          </a:xfrm>
          <a:custGeom>
            <a:avLst/>
            <a:gdLst/>
            <a:ahLst/>
            <a:cxnLst/>
            <a:rect l="l" t="t" r="r" b="b"/>
            <a:pathLst>
              <a:path w="763825" h="675691">
                <a:moveTo>
                  <a:pt x="0" y="0"/>
                </a:moveTo>
                <a:lnTo>
                  <a:pt x="763825" y="0"/>
                </a:lnTo>
                <a:lnTo>
                  <a:pt x="763825" y="675691"/>
                </a:lnTo>
                <a:lnTo>
                  <a:pt x="0" y="675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57502" y="7530922"/>
            <a:ext cx="17172996" cy="2343437"/>
          </a:xfrm>
          <a:custGeom>
            <a:avLst/>
            <a:gdLst/>
            <a:ahLst/>
            <a:cxnLst/>
            <a:rect l="l" t="t" r="r" b="b"/>
            <a:pathLst>
              <a:path w="17172996" h="2343437">
                <a:moveTo>
                  <a:pt x="0" y="0"/>
                </a:moveTo>
                <a:lnTo>
                  <a:pt x="17172996" y="0"/>
                </a:lnTo>
                <a:lnTo>
                  <a:pt x="17172996" y="2343436"/>
                </a:lnTo>
                <a:lnTo>
                  <a:pt x="0" y="2343436"/>
                </a:lnTo>
                <a:lnTo>
                  <a:pt x="0" y="0"/>
                </a:lnTo>
                <a:close/>
              </a:path>
            </a:pathLst>
          </a:custGeom>
          <a:blipFill>
            <a:blip r:embed="rId5"/>
            <a:stretch>
              <a:fillRect/>
            </a:stretch>
          </a:blipFill>
        </p:spPr>
      </p:sp>
      <p:sp>
        <p:nvSpPr>
          <p:cNvPr id="6" name="TextBox 6"/>
          <p:cNvSpPr txBox="1"/>
          <p:nvPr/>
        </p:nvSpPr>
        <p:spPr>
          <a:xfrm>
            <a:off x="-42460" y="1355250"/>
            <a:ext cx="12213915" cy="1102995"/>
          </a:xfrm>
          <a:prstGeom prst="rect">
            <a:avLst/>
          </a:prstGeom>
        </p:spPr>
        <p:txBody>
          <a:bodyPr lIns="0" tIns="0" rIns="0" bIns="0" rtlCol="0" anchor="t">
            <a:spAutoFit/>
          </a:bodyPr>
          <a:lstStyle/>
          <a:p>
            <a:pPr algn="ctr">
              <a:lnSpc>
                <a:spcPts val="4200"/>
              </a:lnSpc>
            </a:pPr>
            <a:r>
              <a:rPr lang="en-US" sz="2800">
                <a:solidFill>
                  <a:srgbClr val="FFDE59"/>
                </a:solidFill>
                <a:latin typeface="Arial Bold"/>
                <a:ea typeface="Arial Bold"/>
                <a:cs typeface="Arial Bold"/>
                <a:sym typeface="Arial Bold"/>
              </a:rPr>
              <a:t>We need to analyze key indicators for our pizza sales data to gain insights into our busniess performance , following metrics are : </a:t>
            </a:r>
          </a:p>
        </p:txBody>
      </p:sp>
      <p:sp>
        <p:nvSpPr>
          <p:cNvPr id="7" name="TextBox 7"/>
          <p:cNvSpPr txBox="1"/>
          <p:nvPr/>
        </p:nvSpPr>
        <p:spPr>
          <a:xfrm>
            <a:off x="763825" y="2826653"/>
            <a:ext cx="13318473" cy="3467100"/>
          </a:xfrm>
          <a:prstGeom prst="rect">
            <a:avLst/>
          </a:prstGeom>
        </p:spPr>
        <p:txBody>
          <a:bodyPr lIns="0" tIns="0" rIns="0" bIns="0" rtlCol="0" anchor="t">
            <a:spAutoFit/>
          </a:bodyPr>
          <a:lstStyle/>
          <a:p>
            <a:pPr algn="l">
              <a:lnSpc>
                <a:spcPts val="4500"/>
              </a:lnSpc>
            </a:pPr>
            <a:r>
              <a:rPr lang="en-US" sz="3000">
                <a:solidFill>
                  <a:srgbClr val="FFDE59"/>
                </a:solidFill>
                <a:latin typeface="Arial Bold"/>
                <a:ea typeface="Arial Bold"/>
                <a:cs typeface="Arial Bold"/>
                <a:sym typeface="Arial Bold"/>
              </a:rPr>
              <a:t>1.Total Revenue : Sum of all Revenue Generated </a:t>
            </a:r>
          </a:p>
          <a:p>
            <a:pPr algn="l">
              <a:lnSpc>
                <a:spcPts val="4500"/>
              </a:lnSpc>
            </a:pPr>
            <a:r>
              <a:rPr lang="en-US" sz="3000">
                <a:solidFill>
                  <a:srgbClr val="FFDE59"/>
                </a:solidFill>
                <a:latin typeface="Arial Bold"/>
                <a:ea typeface="Arial Bold"/>
                <a:cs typeface="Arial Bold"/>
                <a:sym typeface="Arial Bold"/>
              </a:rPr>
              <a:t>2.Total Orders : Total number of order placed</a:t>
            </a:r>
          </a:p>
          <a:p>
            <a:pPr algn="l">
              <a:lnSpc>
                <a:spcPts val="4500"/>
              </a:lnSpc>
            </a:pPr>
            <a:r>
              <a:rPr lang="en-US" sz="3000">
                <a:solidFill>
                  <a:srgbClr val="FFDE59"/>
                </a:solidFill>
                <a:latin typeface="Arial Bold"/>
                <a:ea typeface="Arial Bold"/>
                <a:cs typeface="Arial Bold"/>
                <a:sym typeface="Arial Bold"/>
              </a:rPr>
              <a:t>3.Total Quantity : Sum of the quantity of all pizza sold </a:t>
            </a:r>
          </a:p>
          <a:p>
            <a:pPr algn="l">
              <a:lnSpc>
                <a:spcPts val="4500"/>
              </a:lnSpc>
            </a:pPr>
            <a:r>
              <a:rPr lang="en-US" sz="3000">
                <a:solidFill>
                  <a:srgbClr val="FFDE59"/>
                </a:solidFill>
                <a:latin typeface="Arial Bold"/>
                <a:ea typeface="Arial Bold"/>
                <a:cs typeface="Arial Bold"/>
                <a:sym typeface="Arial Bold"/>
              </a:rPr>
              <a:t>4.Pizza Categories :Number of Pizza Categories</a:t>
            </a:r>
          </a:p>
          <a:p>
            <a:pPr algn="l">
              <a:lnSpc>
                <a:spcPts val="4500"/>
              </a:lnSpc>
            </a:pPr>
            <a:r>
              <a:rPr lang="en-US" sz="3000">
                <a:solidFill>
                  <a:srgbClr val="FFDE59"/>
                </a:solidFill>
                <a:latin typeface="Arial Bold"/>
                <a:ea typeface="Arial Bold"/>
                <a:cs typeface="Arial Bold"/>
                <a:sym typeface="Arial Bold"/>
              </a:rPr>
              <a:t>5.Average Orders : Average amount spend per orders</a:t>
            </a:r>
          </a:p>
          <a:p>
            <a:pPr algn="l">
              <a:lnSpc>
                <a:spcPts val="4500"/>
              </a:lnSpc>
            </a:pPr>
            <a:r>
              <a:rPr lang="en-US" sz="3000">
                <a:solidFill>
                  <a:srgbClr val="FFDE59"/>
                </a:solidFill>
                <a:latin typeface="Arial Bold"/>
                <a:ea typeface="Arial Bold"/>
                <a:cs typeface="Arial Bold"/>
                <a:sym typeface="Arial Bold"/>
              </a:rPr>
              <a:t>6.Pizza Types : Number of Pizza types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92487" y="7423081"/>
            <a:ext cx="9640581" cy="5035195"/>
            <a:chOff x="0" y="0"/>
            <a:chExt cx="12854108" cy="6713593"/>
          </a:xfrm>
        </p:grpSpPr>
        <p:pic>
          <p:nvPicPr>
            <p:cNvPr id="3" name="Picture 3"/>
            <p:cNvPicPr>
              <a:picLocks noChangeAspect="1"/>
            </p:cNvPicPr>
            <p:nvPr/>
          </p:nvPicPr>
          <p:blipFill>
            <a:blip r:embed="rId2"/>
            <a:srcRect t="10803" b="10803"/>
            <a:stretch>
              <a:fillRect/>
            </a:stretch>
          </p:blipFill>
          <p:spPr>
            <a:xfrm>
              <a:off x="0" y="0"/>
              <a:ext cx="12854108" cy="6713593"/>
            </a:xfrm>
            <a:prstGeom prst="rect">
              <a:avLst/>
            </a:prstGeom>
          </p:spPr>
        </p:pic>
      </p:grpSp>
      <p:grpSp>
        <p:nvGrpSpPr>
          <p:cNvPr id="4" name="Group 4"/>
          <p:cNvGrpSpPr/>
          <p:nvPr/>
        </p:nvGrpSpPr>
        <p:grpSpPr>
          <a:xfrm>
            <a:off x="9448094" y="7423081"/>
            <a:ext cx="11686408" cy="3582214"/>
            <a:chOff x="0" y="0"/>
            <a:chExt cx="15581877" cy="4776286"/>
          </a:xfrm>
        </p:grpSpPr>
        <p:pic>
          <p:nvPicPr>
            <p:cNvPr id="5" name="Picture 5"/>
            <p:cNvPicPr>
              <a:picLocks noChangeAspect="1"/>
            </p:cNvPicPr>
            <p:nvPr/>
          </p:nvPicPr>
          <p:blipFill>
            <a:blip r:embed="rId3"/>
            <a:srcRect t="35420" b="35420"/>
            <a:stretch>
              <a:fillRect/>
            </a:stretch>
          </p:blipFill>
          <p:spPr>
            <a:xfrm>
              <a:off x="0" y="0"/>
              <a:ext cx="15581877" cy="4776286"/>
            </a:xfrm>
            <a:prstGeom prst="rect">
              <a:avLst/>
            </a:prstGeom>
          </p:spPr>
        </p:pic>
      </p:grpSp>
      <p:sp>
        <p:nvSpPr>
          <p:cNvPr id="6" name="Freeform 6"/>
          <p:cNvSpPr/>
          <p:nvPr/>
        </p:nvSpPr>
        <p:spPr>
          <a:xfrm>
            <a:off x="17671036" y="-362317"/>
            <a:ext cx="1233927" cy="1091551"/>
          </a:xfrm>
          <a:custGeom>
            <a:avLst/>
            <a:gdLst/>
            <a:ahLst/>
            <a:cxnLst/>
            <a:rect l="l" t="t" r="r" b="b"/>
            <a:pathLst>
              <a:path w="1233927" h="1091551">
                <a:moveTo>
                  <a:pt x="0" y="0"/>
                </a:moveTo>
                <a:lnTo>
                  <a:pt x="1233928" y="0"/>
                </a:lnTo>
                <a:lnTo>
                  <a:pt x="1233928" y="1091551"/>
                </a:lnTo>
                <a:lnTo>
                  <a:pt x="0" y="1091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382805" y="1190423"/>
            <a:ext cx="11053087" cy="5954928"/>
          </a:xfrm>
          <a:custGeom>
            <a:avLst/>
            <a:gdLst/>
            <a:ahLst/>
            <a:cxnLst/>
            <a:rect l="l" t="t" r="r" b="b"/>
            <a:pathLst>
              <a:path w="11053087" h="5954928">
                <a:moveTo>
                  <a:pt x="0" y="0"/>
                </a:moveTo>
                <a:lnTo>
                  <a:pt x="11053087" y="0"/>
                </a:lnTo>
                <a:lnTo>
                  <a:pt x="11053087" y="5954928"/>
                </a:lnTo>
                <a:lnTo>
                  <a:pt x="0" y="5954928"/>
                </a:lnTo>
                <a:lnTo>
                  <a:pt x="0" y="0"/>
                </a:lnTo>
                <a:close/>
              </a:path>
            </a:pathLst>
          </a:custGeom>
          <a:blipFill>
            <a:blip r:embed="rId6"/>
            <a:stretch>
              <a:fillRect t="-1358"/>
            </a:stretch>
          </a:blipFill>
        </p:spPr>
      </p:sp>
      <p:sp>
        <p:nvSpPr>
          <p:cNvPr id="8" name="TextBox 8"/>
          <p:cNvSpPr txBox="1"/>
          <p:nvPr/>
        </p:nvSpPr>
        <p:spPr>
          <a:xfrm>
            <a:off x="350271" y="107258"/>
            <a:ext cx="8793729" cy="756285"/>
          </a:xfrm>
          <a:prstGeom prst="rect">
            <a:avLst/>
          </a:prstGeom>
        </p:spPr>
        <p:txBody>
          <a:bodyPr lIns="0" tIns="0" rIns="0" bIns="0" rtlCol="0" anchor="t">
            <a:spAutoFit/>
          </a:bodyPr>
          <a:lstStyle/>
          <a:p>
            <a:pPr algn="l">
              <a:lnSpc>
                <a:spcPts val="5220"/>
              </a:lnSpc>
            </a:pPr>
            <a:r>
              <a:rPr lang="en-US" sz="4500" spc="45">
                <a:solidFill>
                  <a:srgbClr val="FF914D"/>
                </a:solidFill>
                <a:latin typeface="Arial Bold"/>
                <a:ea typeface="Arial Bold"/>
                <a:cs typeface="Arial Bold"/>
                <a:sym typeface="Arial Bold"/>
              </a:rPr>
              <a:t>REVENUE BY MONTH</a:t>
            </a:r>
          </a:p>
        </p:txBody>
      </p:sp>
      <p:sp>
        <p:nvSpPr>
          <p:cNvPr id="9" name="TextBox 9"/>
          <p:cNvSpPr txBox="1"/>
          <p:nvPr/>
        </p:nvSpPr>
        <p:spPr>
          <a:xfrm>
            <a:off x="350271" y="942975"/>
            <a:ext cx="5596598" cy="5686425"/>
          </a:xfrm>
          <a:prstGeom prst="rect">
            <a:avLst/>
          </a:prstGeom>
        </p:spPr>
        <p:txBody>
          <a:bodyPr lIns="0" tIns="0" rIns="0" bIns="0" rtlCol="0" anchor="t">
            <a:spAutoFit/>
          </a:bodyPr>
          <a:lstStyle/>
          <a:p>
            <a:pPr algn="just">
              <a:lnSpc>
                <a:spcPts val="4500"/>
              </a:lnSpc>
            </a:pPr>
            <a:r>
              <a:rPr lang="en-US" sz="3000">
                <a:solidFill>
                  <a:srgbClr val="FFDE59"/>
                </a:solidFill>
                <a:latin typeface="IBM Plex Sans Bold"/>
                <a:ea typeface="IBM Plex Sans Bold"/>
                <a:cs typeface="IBM Plex Sans Bold"/>
                <a:sym typeface="IBM Plex Sans Bold"/>
              </a:rPr>
              <a:t>July was the top-performing month for pizza sales, with $73k in revenue. September and October were the least performing months, each generating $64k. This trend shows a strong summer performance followed by a decline in early fall, possibly due to seasonal factors.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92487" y="7936150"/>
            <a:ext cx="9640581" cy="4522127"/>
            <a:chOff x="0" y="0"/>
            <a:chExt cx="12854108" cy="6029502"/>
          </a:xfrm>
        </p:grpSpPr>
        <p:pic>
          <p:nvPicPr>
            <p:cNvPr id="3" name="Picture 3"/>
            <p:cNvPicPr>
              <a:picLocks noChangeAspect="1"/>
            </p:cNvPicPr>
            <p:nvPr/>
          </p:nvPicPr>
          <p:blipFill>
            <a:blip r:embed="rId2"/>
            <a:srcRect t="14797" b="14797"/>
            <a:stretch>
              <a:fillRect/>
            </a:stretch>
          </p:blipFill>
          <p:spPr>
            <a:xfrm>
              <a:off x="0" y="0"/>
              <a:ext cx="12854108" cy="6029502"/>
            </a:xfrm>
            <a:prstGeom prst="rect">
              <a:avLst/>
            </a:prstGeom>
          </p:spPr>
        </p:pic>
      </p:grpSp>
      <p:grpSp>
        <p:nvGrpSpPr>
          <p:cNvPr id="4" name="Group 4"/>
          <p:cNvGrpSpPr/>
          <p:nvPr/>
        </p:nvGrpSpPr>
        <p:grpSpPr>
          <a:xfrm>
            <a:off x="9448094" y="7936150"/>
            <a:ext cx="11686408" cy="3069146"/>
            <a:chOff x="0" y="0"/>
            <a:chExt cx="15581877" cy="4092194"/>
          </a:xfrm>
        </p:grpSpPr>
        <p:pic>
          <p:nvPicPr>
            <p:cNvPr id="5" name="Picture 5"/>
            <p:cNvPicPr>
              <a:picLocks noChangeAspect="1"/>
            </p:cNvPicPr>
            <p:nvPr/>
          </p:nvPicPr>
          <p:blipFill>
            <a:blip r:embed="rId3"/>
            <a:srcRect t="37508" b="37508"/>
            <a:stretch>
              <a:fillRect/>
            </a:stretch>
          </p:blipFill>
          <p:spPr>
            <a:xfrm>
              <a:off x="0" y="0"/>
              <a:ext cx="15581877" cy="4092194"/>
            </a:xfrm>
            <a:prstGeom prst="rect">
              <a:avLst/>
            </a:prstGeom>
          </p:spPr>
        </p:pic>
      </p:grpSp>
      <p:sp>
        <p:nvSpPr>
          <p:cNvPr id="6" name="Freeform 6"/>
          <p:cNvSpPr/>
          <p:nvPr/>
        </p:nvSpPr>
        <p:spPr>
          <a:xfrm>
            <a:off x="17671036" y="-362317"/>
            <a:ext cx="1233927" cy="1091551"/>
          </a:xfrm>
          <a:custGeom>
            <a:avLst/>
            <a:gdLst/>
            <a:ahLst/>
            <a:cxnLst/>
            <a:rect l="l" t="t" r="r" b="b"/>
            <a:pathLst>
              <a:path w="1233927" h="1091551">
                <a:moveTo>
                  <a:pt x="0" y="0"/>
                </a:moveTo>
                <a:lnTo>
                  <a:pt x="1233928" y="0"/>
                </a:lnTo>
                <a:lnTo>
                  <a:pt x="1233928" y="1091551"/>
                </a:lnTo>
                <a:lnTo>
                  <a:pt x="0" y="1091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711907" y="1357924"/>
            <a:ext cx="10547393" cy="6264629"/>
          </a:xfrm>
          <a:custGeom>
            <a:avLst/>
            <a:gdLst/>
            <a:ahLst/>
            <a:cxnLst/>
            <a:rect l="l" t="t" r="r" b="b"/>
            <a:pathLst>
              <a:path w="10547393" h="6264629">
                <a:moveTo>
                  <a:pt x="0" y="0"/>
                </a:moveTo>
                <a:lnTo>
                  <a:pt x="10547393" y="0"/>
                </a:lnTo>
                <a:lnTo>
                  <a:pt x="10547393" y="6264629"/>
                </a:lnTo>
                <a:lnTo>
                  <a:pt x="0" y="6264629"/>
                </a:lnTo>
                <a:lnTo>
                  <a:pt x="0" y="0"/>
                </a:lnTo>
                <a:close/>
              </a:path>
            </a:pathLst>
          </a:custGeom>
          <a:blipFill>
            <a:blip r:embed="rId6"/>
            <a:stretch>
              <a:fillRect/>
            </a:stretch>
          </a:blipFill>
        </p:spPr>
      </p:sp>
      <p:sp>
        <p:nvSpPr>
          <p:cNvPr id="8" name="TextBox 8"/>
          <p:cNvSpPr txBox="1"/>
          <p:nvPr/>
        </p:nvSpPr>
        <p:spPr>
          <a:xfrm>
            <a:off x="230939" y="123063"/>
            <a:ext cx="8793729" cy="756285"/>
          </a:xfrm>
          <a:prstGeom prst="rect">
            <a:avLst/>
          </a:prstGeom>
        </p:spPr>
        <p:txBody>
          <a:bodyPr lIns="0" tIns="0" rIns="0" bIns="0" rtlCol="0" anchor="t">
            <a:spAutoFit/>
          </a:bodyPr>
          <a:lstStyle/>
          <a:p>
            <a:pPr algn="l">
              <a:lnSpc>
                <a:spcPts val="5219"/>
              </a:lnSpc>
            </a:pPr>
            <a:r>
              <a:rPr lang="en-US" sz="4499" spc="44">
                <a:solidFill>
                  <a:srgbClr val="FF914D"/>
                </a:solidFill>
                <a:latin typeface="Arial Bold"/>
                <a:ea typeface="Arial Bold"/>
                <a:cs typeface="Arial Bold"/>
                <a:sym typeface="Arial Bold"/>
              </a:rPr>
              <a:t>ORDER BY WEEKDAYS</a:t>
            </a:r>
          </a:p>
        </p:txBody>
      </p:sp>
      <p:sp>
        <p:nvSpPr>
          <p:cNvPr id="9" name="TextBox 9"/>
          <p:cNvSpPr txBox="1"/>
          <p:nvPr/>
        </p:nvSpPr>
        <p:spPr>
          <a:xfrm>
            <a:off x="230939" y="793128"/>
            <a:ext cx="5827479" cy="6829425"/>
          </a:xfrm>
          <a:prstGeom prst="rect">
            <a:avLst/>
          </a:prstGeom>
        </p:spPr>
        <p:txBody>
          <a:bodyPr lIns="0" tIns="0" rIns="0" bIns="0" rtlCol="0" anchor="t">
            <a:spAutoFit/>
          </a:bodyPr>
          <a:lstStyle/>
          <a:p>
            <a:pPr algn="just">
              <a:lnSpc>
                <a:spcPts val="4500"/>
              </a:lnSpc>
            </a:pPr>
            <a:endParaRPr/>
          </a:p>
          <a:p>
            <a:pPr algn="just">
              <a:lnSpc>
                <a:spcPts val="4500"/>
              </a:lnSpc>
            </a:pPr>
            <a:r>
              <a:rPr lang="en-US" sz="3000">
                <a:solidFill>
                  <a:srgbClr val="FFDE59"/>
                </a:solidFill>
                <a:latin typeface="IBM Plex Sans Bold"/>
                <a:ea typeface="IBM Plex Sans Bold"/>
                <a:cs typeface="IBM Plex Sans Bold"/>
                <a:sym typeface="IBM Plex Sans Bold"/>
              </a:rPr>
              <a:t>The highest pizza orders are secured on Friday and Saturday, totaling $8k, while Sunday records the lowest, below $6k. This trend highlights a peak in weekend demand at the start, tapering off by Sunday, indicating a shift in consumer behavior as the weekend progresses.</a:t>
            </a:r>
          </a:p>
          <a:p>
            <a:pPr algn="just">
              <a:lnSpc>
                <a:spcPts val="4500"/>
              </a:lnSpc>
            </a:pPr>
            <a:endParaRPr lang="en-US" sz="3000">
              <a:solidFill>
                <a:srgbClr val="FFDE59"/>
              </a:solidFill>
              <a:latin typeface="IBM Plex Sans Bold"/>
              <a:ea typeface="IBM Plex Sans Bold"/>
              <a:cs typeface="IBM Plex Sans Bold"/>
              <a:sym typeface="IBM Plex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92487" y="7936150"/>
            <a:ext cx="9640581" cy="4522127"/>
            <a:chOff x="0" y="0"/>
            <a:chExt cx="12854108" cy="6029502"/>
          </a:xfrm>
        </p:grpSpPr>
        <p:pic>
          <p:nvPicPr>
            <p:cNvPr id="3" name="Picture 3"/>
            <p:cNvPicPr>
              <a:picLocks noChangeAspect="1"/>
            </p:cNvPicPr>
            <p:nvPr/>
          </p:nvPicPr>
          <p:blipFill>
            <a:blip r:embed="rId2"/>
            <a:srcRect t="14797" b="14797"/>
            <a:stretch>
              <a:fillRect/>
            </a:stretch>
          </p:blipFill>
          <p:spPr>
            <a:xfrm>
              <a:off x="0" y="0"/>
              <a:ext cx="12854108" cy="6029502"/>
            </a:xfrm>
            <a:prstGeom prst="rect">
              <a:avLst/>
            </a:prstGeom>
          </p:spPr>
        </p:pic>
      </p:grpSp>
      <p:grpSp>
        <p:nvGrpSpPr>
          <p:cNvPr id="4" name="Group 4"/>
          <p:cNvGrpSpPr/>
          <p:nvPr/>
        </p:nvGrpSpPr>
        <p:grpSpPr>
          <a:xfrm>
            <a:off x="9448094" y="7936150"/>
            <a:ext cx="11686408" cy="3069146"/>
            <a:chOff x="0" y="0"/>
            <a:chExt cx="15581877" cy="4092194"/>
          </a:xfrm>
        </p:grpSpPr>
        <p:pic>
          <p:nvPicPr>
            <p:cNvPr id="5" name="Picture 5"/>
            <p:cNvPicPr>
              <a:picLocks noChangeAspect="1"/>
            </p:cNvPicPr>
            <p:nvPr/>
          </p:nvPicPr>
          <p:blipFill>
            <a:blip r:embed="rId3"/>
            <a:srcRect t="37508" b="37508"/>
            <a:stretch>
              <a:fillRect/>
            </a:stretch>
          </p:blipFill>
          <p:spPr>
            <a:xfrm>
              <a:off x="0" y="0"/>
              <a:ext cx="15581877" cy="4092194"/>
            </a:xfrm>
            <a:prstGeom prst="rect">
              <a:avLst/>
            </a:prstGeom>
          </p:spPr>
        </p:pic>
      </p:grpSp>
      <p:sp>
        <p:nvSpPr>
          <p:cNvPr id="6" name="Freeform 6"/>
          <p:cNvSpPr/>
          <p:nvPr/>
        </p:nvSpPr>
        <p:spPr>
          <a:xfrm>
            <a:off x="17671036" y="-362317"/>
            <a:ext cx="1233927" cy="1091551"/>
          </a:xfrm>
          <a:custGeom>
            <a:avLst/>
            <a:gdLst/>
            <a:ahLst/>
            <a:cxnLst/>
            <a:rect l="l" t="t" r="r" b="b"/>
            <a:pathLst>
              <a:path w="1233927" h="1091551">
                <a:moveTo>
                  <a:pt x="0" y="0"/>
                </a:moveTo>
                <a:lnTo>
                  <a:pt x="1233928" y="0"/>
                </a:lnTo>
                <a:lnTo>
                  <a:pt x="1233928" y="1091551"/>
                </a:lnTo>
                <a:lnTo>
                  <a:pt x="0" y="1091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244334" y="1074532"/>
            <a:ext cx="10677167" cy="6699778"/>
          </a:xfrm>
          <a:custGeom>
            <a:avLst/>
            <a:gdLst/>
            <a:ahLst/>
            <a:cxnLst/>
            <a:rect l="l" t="t" r="r" b="b"/>
            <a:pathLst>
              <a:path w="10677167" h="6699778">
                <a:moveTo>
                  <a:pt x="0" y="0"/>
                </a:moveTo>
                <a:lnTo>
                  <a:pt x="10677167" y="0"/>
                </a:lnTo>
                <a:lnTo>
                  <a:pt x="10677167" y="6699778"/>
                </a:lnTo>
                <a:lnTo>
                  <a:pt x="0" y="6699778"/>
                </a:lnTo>
                <a:lnTo>
                  <a:pt x="0" y="0"/>
                </a:lnTo>
                <a:close/>
              </a:path>
            </a:pathLst>
          </a:custGeom>
          <a:blipFill>
            <a:blip r:embed="rId6"/>
            <a:stretch>
              <a:fillRect/>
            </a:stretch>
          </a:blipFill>
        </p:spPr>
      </p:sp>
      <p:sp>
        <p:nvSpPr>
          <p:cNvPr id="8" name="TextBox 8"/>
          <p:cNvSpPr txBox="1"/>
          <p:nvPr/>
        </p:nvSpPr>
        <p:spPr>
          <a:xfrm>
            <a:off x="654365" y="107258"/>
            <a:ext cx="8793729" cy="756285"/>
          </a:xfrm>
          <a:prstGeom prst="rect">
            <a:avLst/>
          </a:prstGeom>
        </p:spPr>
        <p:txBody>
          <a:bodyPr lIns="0" tIns="0" rIns="0" bIns="0" rtlCol="0" anchor="t">
            <a:spAutoFit/>
          </a:bodyPr>
          <a:lstStyle/>
          <a:p>
            <a:pPr algn="l">
              <a:lnSpc>
                <a:spcPts val="5220"/>
              </a:lnSpc>
            </a:pPr>
            <a:r>
              <a:rPr lang="en-US" sz="4500" spc="45">
                <a:solidFill>
                  <a:srgbClr val="FF914D"/>
                </a:solidFill>
                <a:latin typeface="Arial Bold"/>
                <a:ea typeface="Arial Bold"/>
                <a:cs typeface="Arial Bold"/>
                <a:sym typeface="Arial Bold"/>
              </a:rPr>
              <a:t>ORDER BY TIME</a:t>
            </a:r>
          </a:p>
        </p:txBody>
      </p:sp>
      <p:sp>
        <p:nvSpPr>
          <p:cNvPr id="9" name="TextBox 9"/>
          <p:cNvSpPr txBox="1"/>
          <p:nvPr/>
        </p:nvSpPr>
        <p:spPr>
          <a:xfrm>
            <a:off x="333553" y="1194195"/>
            <a:ext cx="5384981" cy="5686425"/>
          </a:xfrm>
          <a:prstGeom prst="rect">
            <a:avLst/>
          </a:prstGeom>
        </p:spPr>
        <p:txBody>
          <a:bodyPr lIns="0" tIns="0" rIns="0" bIns="0" rtlCol="0" anchor="t">
            <a:spAutoFit/>
          </a:bodyPr>
          <a:lstStyle/>
          <a:p>
            <a:pPr algn="just">
              <a:lnSpc>
                <a:spcPts val="4500"/>
              </a:lnSpc>
            </a:pPr>
            <a:r>
              <a:rPr lang="en-US" sz="3000">
                <a:solidFill>
                  <a:srgbClr val="FFDE59"/>
                </a:solidFill>
                <a:latin typeface="IBM Plex Sans Bold"/>
                <a:ea typeface="IBM Plex Sans Bold"/>
                <a:cs typeface="IBM Plex Sans Bold"/>
                <a:sym typeface="IBM Plex Sans Bold"/>
              </a:rPr>
              <a:t>The busiest time of the day is between 12 PM to 1 PM due to lunch, generating around 6,400 orders. After 7 PM, the number of orders decreases significantly, with the least activity occurring at 11 PM, showing only 65 orders. This highlights the peak and off-peak hours for orders.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92487" y="7936150"/>
            <a:ext cx="9640581" cy="4522127"/>
            <a:chOff x="0" y="0"/>
            <a:chExt cx="12854108" cy="6029502"/>
          </a:xfrm>
        </p:grpSpPr>
        <p:pic>
          <p:nvPicPr>
            <p:cNvPr id="3" name="Picture 3"/>
            <p:cNvPicPr>
              <a:picLocks noChangeAspect="1"/>
            </p:cNvPicPr>
            <p:nvPr/>
          </p:nvPicPr>
          <p:blipFill>
            <a:blip r:embed="rId2"/>
            <a:srcRect t="14797" b="14797"/>
            <a:stretch>
              <a:fillRect/>
            </a:stretch>
          </p:blipFill>
          <p:spPr>
            <a:xfrm>
              <a:off x="0" y="0"/>
              <a:ext cx="12854108" cy="6029502"/>
            </a:xfrm>
            <a:prstGeom prst="rect">
              <a:avLst/>
            </a:prstGeom>
          </p:spPr>
        </p:pic>
      </p:grpSp>
      <p:grpSp>
        <p:nvGrpSpPr>
          <p:cNvPr id="4" name="Group 4"/>
          <p:cNvGrpSpPr/>
          <p:nvPr/>
        </p:nvGrpSpPr>
        <p:grpSpPr>
          <a:xfrm>
            <a:off x="9448094" y="7936150"/>
            <a:ext cx="11686408" cy="3069146"/>
            <a:chOff x="0" y="0"/>
            <a:chExt cx="15581877" cy="4092194"/>
          </a:xfrm>
        </p:grpSpPr>
        <p:pic>
          <p:nvPicPr>
            <p:cNvPr id="5" name="Picture 5"/>
            <p:cNvPicPr>
              <a:picLocks noChangeAspect="1"/>
            </p:cNvPicPr>
            <p:nvPr/>
          </p:nvPicPr>
          <p:blipFill>
            <a:blip r:embed="rId3"/>
            <a:srcRect t="37508" b="37508"/>
            <a:stretch>
              <a:fillRect/>
            </a:stretch>
          </p:blipFill>
          <p:spPr>
            <a:xfrm>
              <a:off x="0" y="0"/>
              <a:ext cx="15581877" cy="4092194"/>
            </a:xfrm>
            <a:prstGeom prst="rect">
              <a:avLst/>
            </a:prstGeom>
          </p:spPr>
        </p:pic>
      </p:grpSp>
      <p:sp>
        <p:nvSpPr>
          <p:cNvPr id="6" name="Freeform 6"/>
          <p:cNvSpPr/>
          <p:nvPr/>
        </p:nvSpPr>
        <p:spPr>
          <a:xfrm>
            <a:off x="17671036" y="-362317"/>
            <a:ext cx="1233927" cy="1091551"/>
          </a:xfrm>
          <a:custGeom>
            <a:avLst/>
            <a:gdLst/>
            <a:ahLst/>
            <a:cxnLst/>
            <a:rect l="l" t="t" r="r" b="b"/>
            <a:pathLst>
              <a:path w="1233927" h="1091551">
                <a:moveTo>
                  <a:pt x="0" y="0"/>
                </a:moveTo>
                <a:lnTo>
                  <a:pt x="1233928" y="0"/>
                </a:lnTo>
                <a:lnTo>
                  <a:pt x="1233928" y="1091551"/>
                </a:lnTo>
                <a:lnTo>
                  <a:pt x="0" y="1091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108731" y="2009409"/>
            <a:ext cx="9800857" cy="5734483"/>
          </a:xfrm>
          <a:custGeom>
            <a:avLst/>
            <a:gdLst/>
            <a:ahLst/>
            <a:cxnLst/>
            <a:rect l="l" t="t" r="r" b="b"/>
            <a:pathLst>
              <a:path w="9800857" h="5734483">
                <a:moveTo>
                  <a:pt x="0" y="0"/>
                </a:moveTo>
                <a:lnTo>
                  <a:pt x="9800857" y="0"/>
                </a:lnTo>
                <a:lnTo>
                  <a:pt x="9800857" y="5734483"/>
                </a:lnTo>
                <a:lnTo>
                  <a:pt x="0" y="5734483"/>
                </a:lnTo>
                <a:lnTo>
                  <a:pt x="0" y="0"/>
                </a:lnTo>
                <a:close/>
              </a:path>
            </a:pathLst>
          </a:custGeom>
          <a:blipFill>
            <a:blip r:embed="rId6"/>
            <a:stretch>
              <a:fillRect t="-3351" b="-3351"/>
            </a:stretch>
          </a:blipFill>
        </p:spPr>
      </p:sp>
      <p:sp>
        <p:nvSpPr>
          <p:cNvPr id="8" name="TextBox 8"/>
          <p:cNvSpPr txBox="1"/>
          <p:nvPr/>
        </p:nvSpPr>
        <p:spPr>
          <a:xfrm>
            <a:off x="230939" y="107258"/>
            <a:ext cx="10871656" cy="756285"/>
          </a:xfrm>
          <a:prstGeom prst="rect">
            <a:avLst/>
          </a:prstGeom>
        </p:spPr>
        <p:txBody>
          <a:bodyPr lIns="0" tIns="0" rIns="0" bIns="0" rtlCol="0" anchor="t">
            <a:spAutoFit/>
          </a:bodyPr>
          <a:lstStyle/>
          <a:p>
            <a:pPr algn="l">
              <a:lnSpc>
                <a:spcPts val="5220"/>
              </a:lnSpc>
            </a:pPr>
            <a:r>
              <a:rPr lang="en-US" sz="4500" spc="45">
                <a:solidFill>
                  <a:srgbClr val="FF914D"/>
                </a:solidFill>
                <a:latin typeface="Arial Bold"/>
                <a:ea typeface="Arial Bold"/>
                <a:cs typeface="Arial Bold"/>
                <a:sym typeface="Arial Bold"/>
              </a:rPr>
              <a:t>REVENUE BY PIZZA CATEGORY</a:t>
            </a:r>
          </a:p>
        </p:txBody>
      </p:sp>
      <p:sp>
        <p:nvSpPr>
          <p:cNvPr id="9" name="TextBox 9"/>
          <p:cNvSpPr txBox="1"/>
          <p:nvPr/>
        </p:nvSpPr>
        <p:spPr>
          <a:xfrm>
            <a:off x="230939" y="1161031"/>
            <a:ext cx="7476113" cy="3400425"/>
          </a:xfrm>
          <a:prstGeom prst="rect">
            <a:avLst/>
          </a:prstGeom>
        </p:spPr>
        <p:txBody>
          <a:bodyPr lIns="0" tIns="0" rIns="0" bIns="0" rtlCol="0" anchor="t">
            <a:spAutoFit/>
          </a:bodyPr>
          <a:lstStyle/>
          <a:p>
            <a:pPr algn="just">
              <a:lnSpc>
                <a:spcPts val="4500"/>
              </a:lnSpc>
            </a:pPr>
            <a:r>
              <a:rPr lang="en-US" sz="3000">
                <a:solidFill>
                  <a:srgbClr val="FFDE59"/>
                </a:solidFill>
                <a:latin typeface="IBM Plex Sans Bold"/>
                <a:ea typeface="IBM Plex Sans Bold"/>
                <a:cs typeface="IBM Plex Sans Bold"/>
                <a:sym typeface="IBM Plex Sans Bold"/>
              </a:rPr>
              <a:t>The Classic pizza category leads with nearly 27% of total revenue due to high demand, followed by Supreme and Chicken pizzas, reflecting strong consumer preferences in these categories.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92487" y="7936150"/>
            <a:ext cx="9640581" cy="4522127"/>
            <a:chOff x="0" y="0"/>
            <a:chExt cx="12854108" cy="6029502"/>
          </a:xfrm>
        </p:grpSpPr>
        <p:pic>
          <p:nvPicPr>
            <p:cNvPr id="3" name="Picture 3"/>
            <p:cNvPicPr>
              <a:picLocks noChangeAspect="1"/>
            </p:cNvPicPr>
            <p:nvPr/>
          </p:nvPicPr>
          <p:blipFill>
            <a:blip r:embed="rId2"/>
            <a:srcRect t="14797" b="14797"/>
            <a:stretch>
              <a:fillRect/>
            </a:stretch>
          </p:blipFill>
          <p:spPr>
            <a:xfrm>
              <a:off x="0" y="0"/>
              <a:ext cx="12854108" cy="6029502"/>
            </a:xfrm>
            <a:prstGeom prst="rect">
              <a:avLst/>
            </a:prstGeom>
          </p:spPr>
        </p:pic>
      </p:grpSp>
      <p:grpSp>
        <p:nvGrpSpPr>
          <p:cNvPr id="4" name="Group 4"/>
          <p:cNvGrpSpPr/>
          <p:nvPr/>
        </p:nvGrpSpPr>
        <p:grpSpPr>
          <a:xfrm>
            <a:off x="9448094" y="7936150"/>
            <a:ext cx="11686408" cy="3069146"/>
            <a:chOff x="0" y="0"/>
            <a:chExt cx="15581877" cy="4092194"/>
          </a:xfrm>
        </p:grpSpPr>
        <p:pic>
          <p:nvPicPr>
            <p:cNvPr id="5" name="Picture 5"/>
            <p:cNvPicPr>
              <a:picLocks noChangeAspect="1"/>
            </p:cNvPicPr>
            <p:nvPr/>
          </p:nvPicPr>
          <p:blipFill>
            <a:blip r:embed="rId3"/>
            <a:srcRect t="37508" b="37508"/>
            <a:stretch>
              <a:fillRect/>
            </a:stretch>
          </p:blipFill>
          <p:spPr>
            <a:xfrm>
              <a:off x="0" y="0"/>
              <a:ext cx="15581877" cy="4092194"/>
            </a:xfrm>
            <a:prstGeom prst="rect">
              <a:avLst/>
            </a:prstGeom>
          </p:spPr>
        </p:pic>
      </p:grpSp>
      <p:sp>
        <p:nvSpPr>
          <p:cNvPr id="6" name="Freeform 6"/>
          <p:cNvSpPr/>
          <p:nvPr/>
        </p:nvSpPr>
        <p:spPr>
          <a:xfrm>
            <a:off x="17671036" y="-362317"/>
            <a:ext cx="1233927" cy="1091551"/>
          </a:xfrm>
          <a:custGeom>
            <a:avLst/>
            <a:gdLst/>
            <a:ahLst/>
            <a:cxnLst/>
            <a:rect l="l" t="t" r="r" b="b"/>
            <a:pathLst>
              <a:path w="1233927" h="1091551">
                <a:moveTo>
                  <a:pt x="0" y="0"/>
                </a:moveTo>
                <a:lnTo>
                  <a:pt x="1233928" y="0"/>
                </a:lnTo>
                <a:lnTo>
                  <a:pt x="1233928" y="1091551"/>
                </a:lnTo>
                <a:lnTo>
                  <a:pt x="0" y="1091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356893" y="1747897"/>
            <a:ext cx="9314144" cy="5734483"/>
          </a:xfrm>
          <a:custGeom>
            <a:avLst/>
            <a:gdLst/>
            <a:ahLst/>
            <a:cxnLst/>
            <a:rect l="l" t="t" r="r" b="b"/>
            <a:pathLst>
              <a:path w="9314144" h="5734483">
                <a:moveTo>
                  <a:pt x="0" y="0"/>
                </a:moveTo>
                <a:lnTo>
                  <a:pt x="9314143" y="0"/>
                </a:lnTo>
                <a:lnTo>
                  <a:pt x="9314143" y="5734483"/>
                </a:lnTo>
                <a:lnTo>
                  <a:pt x="0" y="5734483"/>
                </a:lnTo>
                <a:lnTo>
                  <a:pt x="0" y="0"/>
                </a:lnTo>
                <a:close/>
              </a:path>
            </a:pathLst>
          </a:custGeom>
          <a:blipFill>
            <a:blip r:embed="rId6"/>
            <a:stretch>
              <a:fillRect t="-2264" b="-2264"/>
            </a:stretch>
          </a:blipFill>
        </p:spPr>
      </p:sp>
      <p:sp>
        <p:nvSpPr>
          <p:cNvPr id="8" name="TextBox 8"/>
          <p:cNvSpPr txBox="1"/>
          <p:nvPr/>
        </p:nvSpPr>
        <p:spPr>
          <a:xfrm>
            <a:off x="230939" y="1084071"/>
            <a:ext cx="7879752" cy="2828925"/>
          </a:xfrm>
          <a:prstGeom prst="rect">
            <a:avLst/>
          </a:prstGeom>
        </p:spPr>
        <p:txBody>
          <a:bodyPr lIns="0" tIns="0" rIns="0" bIns="0" rtlCol="0" anchor="t">
            <a:spAutoFit/>
          </a:bodyPr>
          <a:lstStyle/>
          <a:p>
            <a:pPr algn="just">
              <a:lnSpc>
                <a:spcPts val="4500"/>
              </a:lnSpc>
            </a:pPr>
            <a:r>
              <a:rPr lang="en-US" sz="3000">
                <a:solidFill>
                  <a:srgbClr val="FFDE59"/>
                </a:solidFill>
                <a:latin typeface="IBM Plex Sans Bold"/>
                <a:ea typeface="IBM Plex Sans Bold"/>
                <a:cs typeface="IBM Plex Sans Bold"/>
                <a:sym typeface="IBM Plex Sans Bold"/>
              </a:rPr>
              <a:t>The large size pizza dominated orders with 18,526, while XL and XXL sizes had minimal demand, securing only 30-45 orders each. This suggests a strong preference for large pizzas.</a:t>
            </a:r>
          </a:p>
        </p:txBody>
      </p:sp>
      <p:sp>
        <p:nvSpPr>
          <p:cNvPr id="9" name="TextBox 9"/>
          <p:cNvSpPr txBox="1"/>
          <p:nvPr/>
        </p:nvSpPr>
        <p:spPr>
          <a:xfrm>
            <a:off x="654365" y="107258"/>
            <a:ext cx="8793729" cy="756285"/>
          </a:xfrm>
          <a:prstGeom prst="rect">
            <a:avLst/>
          </a:prstGeom>
        </p:spPr>
        <p:txBody>
          <a:bodyPr lIns="0" tIns="0" rIns="0" bIns="0" rtlCol="0" anchor="t">
            <a:spAutoFit/>
          </a:bodyPr>
          <a:lstStyle/>
          <a:p>
            <a:pPr algn="l">
              <a:lnSpc>
                <a:spcPts val="5219"/>
              </a:lnSpc>
            </a:pPr>
            <a:r>
              <a:rPr lang="en-US" sz="4499" spc="44">
                <a:solidFill>
                  <a:srgbClr val="FF914D"/>
                </a:solidFill>
                <a:latin typeface="Arial Bold"/>
                <a:ea typeface="Arial Bold"/>
                <a:cs typeface="Arial Bold"/>
                <a:sym typeface="Arial Bold"/>
              </a:rPr>
              <a:t>ORDER BY PIZZA SIZE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565</Words>
  <Application>Microsoft Office PowerPoint</Application>
  <PresentationFormat>Custom</PresentationFormat>
  <Paragraphs>40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Arial Bold</vt:lpstr>
      <vt:lpstr>Garet Bold</vt:lpstr>
      <vt:lpstr>IBM Plex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SALES DASHBOARD</dc:title>
  <cp:lastModifiedBy>Vipin Karunakaran</cp:lastModifiedBy>
  <cp:revision>2</cp:revision>
  <dcterms:created xsi:type="dcterms:W3CDTF">2006-08-16T00:00:00Z</dcterms:created>
  <dcterms:modified xsi:type="dcterms:W3CDTF">2024-08-09T11:36:41Z</dcterms:modified>
  <dc:identifier>DAGNGIKB8_Y</dc:identifier>
</cp:coreProperties>
</file>